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7"/>
  </p:notesMasterIdLst>
  <p:handoutMasterIdLst>
    <p:handoutMasterId r:id="rId48"/>
  </p:handoutMasterIdLst>
  <p:sldIdLst>
    <p:sldId id="603" r:id="rId8"/>
    <p:sldId id="2176" r:id="rId9"/>
    <p:sldId id="1800" r:id="rId10"/>
    <p:sldId id="2258" r:id="rId11"/>
    <p:sldId id="2302" r:id="rId12"/>
    <p:sldId id="2308" r:id="rId13"/>
    <p:sldId id="1744" r:id="rId14"/>
    <p:sldId id="2317" r:id="rId15"/>
    <p:sldId id="2318" r:id="rId16"/>
    <p:sldId id="2310" r:id="rId17"/>
    <p:sldId id="1778" r:id="rId18"/>
    <p:sldId id="2311" r:id="rId19"/>
    <p:sldId id="2309" r:id="rId20"/>
    <p:sldId id="2312" r:id="rId21"/>
    <p:sldId id="2313" r:id="rId22"/>
    <p:sldId id="1762" r:id="rId23"/>
    <p:sldId id="1777" r:id="rId24"/>
    <p:sldId id="1774" r:id="rId25"/>
    <p:sldId id="1775" r:id="rId26"/>
    <p:sldId id="1776" r:id="rId27"/>
    <p:sldId id="2314" r:id="rId28"/>
    <p:sldId id="2299" r:id="rId29"/>
    <p:sldId id="1766" r:id="rId30"/>
    <p:sldId id="2316" r:id="rId31"/>
    <p:sldId id="1768" r:id="rId32"/>
    <p:sldId id="1769" r:id="rId33"/>
    <p:sldId id="1782" r:id="rId34"/>
    <p:sldId id="1770" r:id="rId35"/>
    <p:sldId id="2315" r:id="rId36"/>
    <p:sldId id="2300" r:id="rId37"/>
    <p:sldId id="2304" r:id="rId38"/>
    <p:sldId id="2306" r:id="rId39"/>
    <p:sldId id="2292" r:id="rId40"/>
    <p:sldId id="2293" r:id="rId41"/>
    <p:sldId id="2301" r:id="rId42"/>
    <p:sldId id="2305" r:id="rId43"/>
    <p:sldId id="2307" r:id="rId44"/>
    <p:sldId id="2298" r:id="rId45"/>
    <p:sldId id="582" r:id="rId4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7BE00"/>
    <a:srgbClr val="9ED355"/>
    <a:srgbClr val="46AA02"/>
    <a:srgbClr val="C00000"/>
    <a:srgbClr val="595757"/>
    <a:srgbClr val="221815"/>
    <a:srgbClr val="1D1D1A"/>
    <a:srgbClr val="FFFF00"/>
    <a:srgbClr val="E4EB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5/25/24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5/25/24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350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5/25/24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36326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5/25/24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827566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5/25/24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23856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5/25/24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5368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5/25/24 4:24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32821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8.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2024/5/25</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 id="2147483975"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image" Target="../media/image16.tiff"/><Relationship Id="rId1" Type="http://schemas.openxmlformats.org/officeDocument/2006/relationships/slideLayout" Target="../slideLayouts/slideLayout10.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3.tiff"/></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10.xml"/><Relationship Id="rId4" Type="http://schemas.openxmlformats.org/officeDocument/2006/relationships/image" Target="../media/image4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417822"/>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417822"/>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641387" y="683342"/>
            <a:ext cx="7304434" cy="3046988"/>
          </a:xfrm>
          <a:prstGeom prst="rect">
            <a:avLst/>
          </a:prstGeom>
          <a:solidFill>
            <a:srgbClr val="E4EBEA">
              <a:alpha val="69804"/>
            </a:srgbClr>
          </a:solidFill>
        </p:spPr>
        <p:txBody>
          <a:bodyPr wrap="square">
            <a:spAutoFit/>
          </a:bodyPr>
          <a:lstStyle/>
          <a:p>
            <a:pPr>
              <a:spcAft>
                <a:spcPts val="2000"/>
              </a:spcAft>
            </a:pPr>
            <a:r>
              <a:rPr lang="zh-CN" altLang="en-US" sz="9600" b="1" dirty="0">
                <a:latin typeface="Futura Medium" panose="020B0602020204020303" pitchFamily="34" charset="-79"/>
                <a:ea typeface="+mj-ea"/>
                <a:cs typeface="Futura Medium" panose="020B0602020204020303" pitchFamily="34" charset="-79"/>
              </a:rPr>
              <a:t>大模型对 </a:t>
            </a:r>
            <a:r>
              <a:rPr lang="en-US" altLang="zh-CN" sz="9600" b="1" dirty="0">
                <a:latin typeface="Futura Medium" panose="020B0602020204020303" pitchFamily="34" charset="-79"/>
                <a:ea typeface="+mj-ea"/>
                <a:cs typeface="Futura Medium" panose="020B0602020204020303" pitchFamily="34" charset="-79"/>
              </a:rPr>
              <a:t>AI</a:t>
            </a:r>
            <a:r>
              <a:rPr lang="zh-CN" altLang="en-US" sz="9600" b="1" dirty="0">
                <a:latin typeface="Futura Medium" panose="020B0602020204020303" pitchFamily="34" charset="-79"/>
                <a:ea typeface="+mj-ea"/>
                <a:cs typeface="Futura Medium" panose="020B0602020204020303" pitchFamily="34" charset="-79"/>
              </a:rPr>
              <a:t>系统的挑战</a:t>
            </a:r>
            <a:endParaRPr lang="en-US" altLang="zh-CN" sz="9600" b="1" dirty="0">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CBA3AA-EDC7-8145-9CED-D1B442A297A3}"/>
              </a:ext>
            </a:extLst>
          </p:cNvPr>
          <p:cNvSpPr>
            <a:spLocks noGrp="1"/>
          </p:cNvSpPr>
          <p:nvPr>
            <p:ph type="title"/>
          </p:nvPr>
        </p:nvSpPr>
        <p:spPr/>
        <p:txBody>
          <a:bodyPr/>
          <a:lstStyle/>
          <a:p>
            <a:r>
              <a:rPr lang="zh-CN" altLang="en-US" dirty="0"/>
              <a:t>深度学习通过分类等任务去感知信号</a:t>
            </a:r>
          </a:p>
        </p:txBody>
      </p:sp>
      <p:sp>
        <p:nvSpPr>
          <p:cNvPr id="6" name="内容占位符 4">
            <a:extLst>
              <a:ext uri="{FF2B5EF4-FFF2-40B4-BE49-F238E27FC236}">
                <a16:creationId xmlns:a16="http://schemas.microsoft.com/office/drawing/2014/main" id="{F142B0BA-5801-954D-A5CE-9FE232123246}"/>
              </a:ext>
            </a:extLst>
          </p:cNvPr>
          <p:cNvSpPr txBox="1">
            <a:spLocks/>
          </p:cNvSpPr>
          <p:nvPr/>
        </p:nvSpPr>
        <p:spPr>
          <a:xfrm>
            <a:off x="488843" y="1323384"/>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800" b="1" dirty="0"/>
              <a:t>CV</a:t>
            </a:r>
            <a:endParaRPr lang="en-US" sz="2800" b="1" dirty="0"/>
          </a:p>
        </p:txBody>
      </p:sp>
      <p:sp>
        <p:nvSpPr>
          <p:cNvPr id="7" name="内容占位符 4">
            <a:extLst>
              <a:ext uri="{FF2B5EF4-FFF2-40B4-BE49-F238E27FC236}">
                <a16:creationId xmlns:a16="http://schemas.microsoft.com/office/drawing/2014/main" id="{B79059EE-59D6-EC4F-B55D-F0AFB61A1ED7}"/>
              </a:ext>
            </a:extLst>
          </p:cNvPr>
          <p:cNvSpPr txBox="1">
            <a:spLocks/>
          </p:cNvSpPr>
          <p:nvPr/>
        </p:nvSpPr>
        <p:spPr>
          <a:xfrm>
            <a:off x="4409204" y="1360170"/>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b="1" dirty="0"/>
              <a:t>NLP</a:t>
            </a:r>
            <a:endParaRPr lang="en-US" sz="2800" b="1" dirty="0"/>
          </a:p>
        </p:txBody>
      </p:sp>
      <p:sp>
        <p:nvSpPr>
          <p:cNvPr id="8" name="内容占位符 4">
            <a:extLst>
              <a:ext uri="{FF2B5EF4-FFF2-40B4-BE49-F238E27FC236}">
                <a16:creationId xmlns:a16="http://schemas.microsoft.com/office/drawing/2014/main" id="{A69A71FD-E300-1542-87C3-1D974C097D84}"/>
              </a:ext>
            </a:extLst>
          </p:cNvPr>
          <p:cNvSpPr txBox="1">
            <a:spLocks/>
          </p:cNvSpPr>
          <p:nvPr/>
        </p:nvSpPr>
        <p:spPr>
          <a:xfrm>
            <a:off x="8309116" y="1323384"/>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b="1" dirty="0"/>
              <a:t>Audio</a:t>
            </a:r>
            <a:endParaRPr lang="en-US" sz="2800" b="1" dirty="0"/>
          </a:p>
        </p:txBody>
      </p:sp>
      <p:pic>
        <p:nvPicPr>
          <p:cNvPr id="9" name="图片 8">
            <a:extLst>
              <a:ext uri="{FF2B5EF4-FFF2-40B4-BE49-F238E27FC236}">
                <a16:creationId xmlns:a16="http://schemas.microsoft.com/office/drawing/2014/main" id="{C07E788B-52CC-054D-86B7-62916E5FF54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9928" y="4393490"/>
            <a:ext cx="3256175" cy="2075010"/>
          </a:xfrm>
          <a:prstGeom prst="rect">
            <a:avLst/>
          </a:prstGeom>
        </p:spPr>
      </p:pic>
      <p:pic>
        <p:nvPicPr>
          <p:cNvPr id="10" name="图片 9">
            <a:extLst>
              <a:ext uri="{FF2B5EF4-FFF2-40B4-BE49-F238E27FC236}">
                <a16:creationId xmlns:a16="http://schemas.microsoft.com/office/drawing/2014/main" id="{547E7A2A-AEB3-3B46-AA4C-B3BB72799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
          <a:stretch/>
        </p:blipFill>
        <p:spPr>
          <a:xfrm>
            <a:off x="449928" y="2041058"/>
            <a:ext cx="3256175" cy="2223948"/>
          </a:xfrm>
          <a:prstGeom prst="rect">
            <a:avLst/>
          </a:prstGeom>
        </p:spPr>
      </p:pic>
      <p:pic>
        <p:nvPicPr>
          <p:cNvPr id="11" name="图片 10">
            <a:extLst>
              <a:ext uri="{FF2B5EF4-FFF2-40B4-BE49-F238E27FC236}">
                <a16:creationId xmlns:a16="http://schemas.microsoft.com/office/drawing/2014/main" id="{22E855AA-6905-DF48-AF49-D2723775365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09204" y="2077844"/>
            <a:ext cx="3178344" cy="1874046"/>
          </a:xfrm>
          <a:prstGeom prst="rect">
            <a:avLst/>
          </a:prstGeom>
        </p:spPr>
      </p:pic>
      <p:pic>
        <p:nvPicPr>
          <p:cNvPr id="12" name="图片 11">
            <a:extLst>
              <a:ext uri="{FF2B5EF4-FFF2-40B4-BE49-F238E27FC236}">
                <a16:creationId xmlns:a16="http://schemas.microsoft.com/office/drawing/2014/main" id="{C22AC0B7-0755-7B40-88C9-125714D1F83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32557" y="4149560"/>
            <a:ext cx="3331639" cy="2207713"/>
          </a:xfrm>
          <a:prstGeom prst="rect">
            <a:avLst/>
          </a:prstGeom>
        </p:spPr>
      </p:pic>
      <p:pic>
        <p:nvPicPr>
          <p:cNvPr id="13" name="图片 12">
            <a:extLst>
              <a:ext uri="{FF2B5EF4-FFF2-40B4-BE49-F238E27FC236}">
                <a16:creationId xmlns:a16="http://schemas.microsoft.com/office/drawing/2014/main" id="{23D7AB7D-F62C-DF40-9A27-9A17D8071EF5}"/>
              </a:ext>
            </a:extLst>
          </p:cNvPr>
          <p:cNvPicPr>
            <a:picLocks noChangeAspect="1"/>
          </p:cNvPicPr>
          <p:nvPr/>
        </p:nvPicPr>
        <p:blipFill>
          <a:blip r:embed="rId6"/>
          <a:stretch>
            <a:fillRect/>
          </a:stretch>
        </p:blipFill>
        <p:spPr>
          <a:xfrm>
            <a:off x="8334724" y="1949360"/>
            <a:ext cx="3127128" cy="2047928"/>
          </a:xfrm>
          <a:prstGeom prst="rect">
            <a:avLst/>
          </a:prstGeom>
        </p:spPr>
      </p:pic>
      <p:pic>
        <p:nvPicPr>
          <p:cNvPr id="14" name="图片 13">
            <a:extLst>
              <a:ext uri="{FF2B5EF4-FFF2-40B4-BE49-F238E27FC236}">
                <a16:creationId xmlns:a16="http://schemas.microsoft.com/office/drawing/2014/main" id="{D209E646-52C3-4A43-B7D9-88201B6EB394}"/>
              </a:ext>
            </a:extLst>
          </p:cNvPr>
          <p:cNvPicPr>
            <a:picLocks noChangeAspect="1"/>
          </p:cNvPicPr>
          <p:nvPr/>
        </p:nvPicPr>
        <p:blipFill>
          <a:blip r:embed="rId7"/>
          <a:stretch>
            <a:fillRect/>
          </a:stretch>
        </p:blipFill>
        <p:spPr>
          <a:xfrm>
            <a:off x="8380848" y="4433338"/>
            <a:ext cx="3034880" cy="1862576"/>
          </a:xfrm>
          <a:prstGeom prst="rect">
            <a:avLst/>
          </a:prstGeom>
        </p:spPr>
      </p:pic>
    </p:spTree>
    <p:extLst>
      <p:ext uri="{BB962C8B-B14F-4D97-AF65-F5344CB8AC3E}">
        <p14:creationId xmlns:p14="http://schemas.microsoft.com/office/powerpoint/2010/main" val="2957635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52433C2-60CE-3142-BC5F-B77DAC12C70E}"/>
              </a:ext>
            </a:extLst>
          </p:cNvPr>
          <p:cNvPicPr>
            <a:picLocks noChangeAspect="1"/>
          </p:cNvPicPr>
          <p:nvPr/>
        </p:nvPicPr>
        <p:blipFill>
          <a:blip r:embed="rId2"/>
          <a:stretch>
            <a:fillRect/>
          </a:stretch>
        </p:blipFill>
        <p:spPr>
          <a:xfrm>
            <a:off x="6471555" y="2049517"/>
            <a:ext cx="5019346" cy="3902988"/>
          </a:xfrm>
          <a:prstGeom prst="rect">
            <a:avLst/>
          </a:prstGeom>
        </p:spPr>
      </p:pic>
      <p:sp>
        <p:nvSpPr>
          <p:cNvPr id="6" name="标题 5">
            <a:extLst>
              <a:ext uri="{FF2B5EF4-FFF2-40B4-BE49-F238E27FC236}">
                <a16:creationId xmlns:a16="http://schemas.microsoft.com/office/drawing/2014/main" id="{11FE6997-39BD-3548-B80D-0C190EF5D3EA}"/>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p>
        </p:txBody>
      </p:sp>
      <p:sp>
        <p:nvSpPr>
          <p:cNvPr id="9" name="矩形 8">
            <a:extLst>
              <a:ext uri="{FF2B5EF4-FFF2-40B4-BE49-F238E27FC236}">
                <a16:creationId xmlns:a16="http://schemas.microsoft.com/office/drawing/2014/main" id="{EFA70DD8-2F0A-7D4E-99E7-DD847068C080}"/>
              </a:ext>
            </a:extLst>
          </p:cNvPr>
          <p:cNvSpPr/>
          <p:nvPr/>
        </p:nvSpPr>
        <p:spPr>
          <a:xfrm>
            <a:off x="6600496" y="1649407"/>
            <a:ext cx="4514249" cy="400110"/>
          </a:xfrm>
          <a:prstGeom prst="rect">
            <a:avLst/>
          </a:prstGeom>
        </p:spPr>
        <p:txBody>
          <a:bodyPr wrap="square">
            <a:spAutoFit/>
          </a:bodyPr>
          <a:lstStyle/>
          <a:p>
            <a:pPr algn="ctr"/>
            <a:r>
              <a:rPr lang="en-US" altLang="zh-CN" sz="2000" dirty="0">
                <a:solidFill>
                  <a:srgbClr val="374154"/>
                </a:solidFill>
                <a:latin typeface="+mj-ea"/>
                <a:ea typeface="+mj-ea"/>
              </a:rPr>
              <a:t>GPT</a:t>
            </a:r>
            <a:r>
              <a:rPr lang="zh-CN" altLang="en-US" sz="2000" dirty="0">
                <a:solidFill>
                  <a:srgbClr val="374154"/>
                </a:solidFill>
                <a:latin typeface="+mj-ea"/>
                <a:ea typeface="+mj-ea"/>
              </a:rPr>
              <a:t>生成有关独角兽的假新闻</a:t>
            </a:r>
          </a:p>
        </p:txBody>
      </p:sp>
      <p:pic>
        <p:nvPicPr>
          <p:cNvPr id="2" name="图片 1">
            <a:extLst>
              <a:ext uri="{FF2B5EF4-FFF2-40B4-BE49-F238E27FC236}">
                <a16:creationId xmlns:a16="http://schemas.microsoft.com/office/drawing/2014/main" id="{77A10D1E-7B1E-944D-9263-9F1F5AE95E22}"/>
              </a:ext>
            </a:extLst>
          </p:cNvPr>
          <p:cNvPicPr>
            <a:picLocks noChangeAspect="1"/>
          </p:cNvPicPr>
          <p:nvPr/>
        </p:nvPicPr>
        <p:blipFill rotWithShape="1">
          <a:blip r:embed="rId3"/>
          <a:srcRect r="-1000" b="11635"/>
          <a:stretch/>
        </p:blipFill>
        <p:spPr>
          <a:xfrm>
            <a:off x="465980" y="2848303"/>
            <a:ext cx="5366794" cy="3104202"/>
          </a:xfrm>
          <a:prstGeom prst="rect">
            <a:avLst/>
          </a:prstGeom>
          <a:ln>
            <a:solidFill>
              <a:schemeClr val="bg1">
                <a:lumMod val="50000"/>
              </a:schemeClr>
            </a:solidFill>
          </a:ln>
        </p:spPr>
      </p:pic>
      <p:sp>
        <p:nvSpPr>
          <p:cNvPr id="7" name="矩形 6">
            <a:extLst>
              <a:ext uri="{FF2B5EF4-FFF2-40B4-BE49-F238E27FC236}">
                <a16:creationId xmlns:a16="http://schemas.microsoft.com/office/drawing/2014/main" id="{9CBFACC4-B87B-624B-B9B9-D8935646D562}"/>
              </a:ext>
            </a:extLst>
          </p:cNvPr>
          <p:cNvSpPr/>
          <p:nvPr/>
        </p:nvSpPr>
        <p:spPr>
          <a:xfrm>
            <a:off x="356737" y="1649407"/>
            <a:ext cx="5585279" cy="400110"/>
          </a:xfrm>
          <a:prstGeom prst="rect">
            <a:avLst/>
          </a:prstGeom>
        </p:spPr>
        <p:txBody>
          <a:bodyPr wrap="square">
            <a:spAutoFit/>
          </a:bodyPr>
          <a:lstStyle/>
          <a:p>
            <a:pPr algn="ctr"/>
            <a:r>
              <a:rPr lang="zh-CN" altLang="en-US" sz="2000" dirty="0">
                <a:solidFill>
                  <a:srgbClr val="374154"/>
                </a:solidFill>
                <a:latin typeface="+mj-ea"/>
                <a:ea typeface="+mj-ea"/>
              </a:rPr>
              <a:t>用</a:t>
            </a:r>
            <a:r>
              <a:rPr lang="en-US" altLang="zh-CN" sz="2000" dirty="0" err="1">
                <a:solidFill>
                  <a:srgbClr val="374154"/>
                </a:solidFill>
                <a:latin typeface="+mj-ea"/>
                <a:ea typeface="+mj-ea"/>
              </a:rPr>
              <a:t>ChatGPT</a:t>
            </a:r>
            <a:r>
              <a:rPr lang="zh-CN" altLang="en-US" sz="2000" dirty="0">
                <a:solidFill>
                  <a:srgbClr val="374154"/>
                </a:solidFill>
                <a:latin typeface="+mj-ea"/>
                <a:ea typeface="+mj-ea"/>
              </a:rPr>
              <a:t>写论文忘删生成按钮，出版商：撤稿</a:t>
            </a:r>
          </a:p>
        </p:txBody>
      </p:sp>
    </p:spTree>
    <p:extLst>
      <p:ext uri="{BB962C8B-B14F-4D97-AF65-F5344CB8AC3E}">
        <p14:creationId xmlns:p14="http://schemas.microsoft.com/office/powerpoint/2010/main" val="1710994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1FE6997-39BD-3548-B80D-0C190EF5D3EA}"/>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p>
        </p:txBody>
      </p:sp>
      <p:sp>
        <p:nvSpPr>
          <p:cNvPr id="9" name="矩形 8">
            <a:extLst>
              <a:ext uri="{FF2B5EF4-FFF2-40B4-BE49-F238E27FC236}">
                <a16:creationId xmlns:a16="http://schemas.microsoft.com/office/drawing/2014/main" id="{EFA70DD8-2F0A-7D4E-99E7-DD847068C080}"/>
              </a:ext>
            </a:extLst>
          </p:cNvPr>
          <p:cNvSpPr/>
          <p:nvPr/>
        </p:nvSpPr>
        <p:spPr>
          <a:xfrm>
            <a:off x="841797" y="1309236"/>
            <a:ext cx="7056784" cy="400110"/>
          </a:xfrm>
          <a:prstGeom prst="rect">
            <a:avLst/>
          </a:prstGeom>
        </p:spPr>
        <p:txBody>
          <a:bodyPr wrap="square">
            <a:spAutoFit/>
          </a:bodyPr>
          <a:lstStyle/>
          <a:p>
            <a:r>
              <a:rPr lang="en-US" altLang="zh-CN" sz="2000" dirty="0">
                <a:solidFill>
                  <a:srgbClr val="374154"/>
                </a:solidFill>
                <a:latin typeface="+mj-ea"/>
                <a:ea typeface="+mj-ea"/>
              </a:rPr>
              <a:t>Stable</a:t>
            </a:r>
            <a:r>
              <a:rPr lang="zh-CN" altLang="en-US" sz="2000" dirty="0">
                <a:solidFill>
                  <a:srgbClr val="374154"/>
                </a:solidFill>
                <a:latin typeface="+mj-ea"/>
                <a:ea typeface="+mj-ea"/>
              </a:rPr>
              <a:t> </a:t>
            </a:r>
            <a:r>
              <a:rPr lang="en-US" altLang="zh-CN" sz="2000" dirty="0">
                <a:solidFill>
                  <a:srgbClr val="374154"/>
                </a:solidFill>
                <a:latin typeface="+mj-ea"/>
                <a:ea typeface="+mj-ea"/>
              </a:rPr>
              <a:t>Diffusion</a:t>
            </a:r>
            <a:r>
              <a:rPr lang="zh-CN" altLang="en-US" sz="2000" dirty="0">
                <a:solidFill>
                  <a:srgbClr val="374154"/>
                </a:solidFill>
                <a:latin typeface="+mj-ea"/>
                <a:ea typeface="+mj-ea"/>
              </a:rPr>
              <a:t> 自动进行图文生成，</a:t>
            </a:r>
            <a:r>
              <a:rPr lang="en-US" altLang="zh-CN" sz="2000" dirty="0">
                <a:solidFill>
                  <a:srgbClr val="374154"/>
                </a:solidFill>
                <a:latin typeface="+mj-ea"/>
                <a:ea typeface="+mj-ea"/>
              </a:rPr>
              <a:t>MiniGPT4</a:t>
            </a:r>
            <a:r>
              <a:rPr lang="zh-CN" altLang="en-US" sz="2000" dirty="0">
                <a:solidFill>
                  <a:srgbClr val="374154"/>
                </a:solidFill>
                <a:latin typeface="+mj-ea"/>
                <a:ea typeface="+mj-ea"/>
              </a:rPr>
              <a:t>理解图文</a:t>
            </a:r>
          </a:p>
        </p:txBody>
      </p:sp>
      <p:pic>
        <p:nvPicPr>
          <p:cNvPr id="2" name="图片 1">
            <a:extLst>
              <a:ext uri="{FF2B5EF4-FFF2-40B4-BE49-F238E27FC236}">
                <a16:creationId xmlns:a16="http://schemas.microsoft.com/office/drawing/2014/main" id="{A882250F-F8B3-5047-B403-C6B20AEA43D1}"/>
              </a:ext>
            </a:extLst>
          </p:cNvPr>
          <p:cNvPicPr>
            <a:picLocks noChangeAspect="1"/>
          </p:cNvPicPr>
          <p:nvPr/>
        </p:nvPicPr>
        <p:blipFill>
          <a:blip r:embed="rId2"/>
          <a:stretch>
            <a:fillRect/>
          </a:stretch>
        </p:blipFill>
        <p:spPr>
          <a:xfrm>
            <a:off x="579040" y="1981466"/>
            <a:ext cx="7415678" cy="4162049"/>
          </a:xfrm>
          <a:prstGeom prst="rect">
            <a:avLst/>
          </a:prstGeom>
        </p:spPr>
      </p:pic>
      <p:pic>
        <p:nvPicPr>
          <p:cNvPr id="3" name="图片 2">
            <a:extLst>
              <a:ext uri="{FF2B5EF4-FFF2-40B4-BE49-F238E27FC236}">
                <a16:creationId xmlns:a16="http://schemas.microsoft.com/office/drawing/2014/main" id="{CF9F9DC8-6FC1-A949-834E-8FEBA5D97557}"/>
              </a:ext>
            </a:extLst>
          </p:cNvPr>
          <p:cNvPicPr>
            <a:picLocks noChangeAspect="1"/>
          </p:cNvPicPr>
          <p:nvPr/>
        </p:nvPicPr>
        <p:blipFill>
          <a:blip r:embed="rId3"/>
          <a:stretch>
            <a:fillRect/>
          </a:stretch>
        </p:blipFill>
        <p:spPr>
          <a:xfrm>
            <a:off x="8595635" y="1981465"/>
            <a:ext cx="2991473" cy="4162049"/>
          </a:xfrm>
          <a:prstGeom prst="rect">
            <a:avLst/>
          </a:prstGeom>
          <a:ln w="12700">
            <a:solidFill>
              <a:schemeClr val="bg1">
                <a:lumMod val="50000"/>
              </a:schemeClr>
            </a:solidFill>
          </a:ln>
        </p:spPr>
      </p:pic>
    </p:spTree>
    <p:extLst>
      <p:ext uri="{BB962C8B-B14F-4D97-AF65-F5344CB8AC3E}">
        <p14:creationId xmlns:p14="http://schemas.microsoft.com/office/powerpoint/2010/main" val="3866278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0A729-0160-B949-A352-0666F9B70860}"/>
              </a:ext>
            </a:extLst>
          </p:cNvPr>
          <p:cNvSpPr>
            <a:spLocks noGrp="1"/>
          </p:cNvSpPr>
          <p:nvPr>
            <p:ph type="title"/>
          </p:nvPr>
        </p:nvSpPr>
        <p:spPr/>
        <p:txBody>
          <a:bodyPr/>
          <a:lstStyle/>
          <a:p>
            <a:r>
              <a:rPr lang="zh-CN" altLang="en-US" dirty="0"/>
              <a:t>从感知到认知，专用到通用</a:t>
            </a:r>
          </a:p>
        </p:txBody>
      </p:sp>
      <p:sp>
        <p:nvSpPr>
          <p:cNvPr id="9" name="内容占位符 8">
            <a:extLst>
              <a:ext uri="{FF2B5EF4-FFF2-40B4-BE49-F238E27FC236}">
                <a16:creationId xmlns:a16="http://schemas.microsoft.com/office/drawing/2014/main" id="{EB6DDFB3-1D9F-2443-B3D9-50A3C6F3A440}"/>
              </a:ext>
            </a:extLst>
          </p:cNvPr>
          <p:cNvSpPr>
            <a:spLocks noGrp="1"/>
          </p:cNvSpPr>
          <p:nvPr>
            <p:ph sz="half" idx="1"/>
          </p:nvPr>
        </p:nvSpPr>
        <p:spPr>
          <a:xfrm>
            <a:off x="623635" y="1360170"/>
            <a:ext cx="10963473" cy="678837"/>
          </a:xfrm>
        </p:spPr>
        <p:txBody>
          <a:bodyPr/>
          <a:lstStyle/>
          <a:p>
            <a:r>
              <a:rPr lang="en-US" altLang="zh-CN" dirty="0"/>
              <a:t>AI</a:t>
            </a:r>
            <a:r>
              <a:rPr lang="zh-CN" altLang="en-US" dirty="0"/>
              <a:t>发展跨越拐点，从感知智能走向认知智能，具体体现在</a:t>
            </a:r>
            <a:r>
              <a:rPr lang="en-US" altLang="zh-CN" dirty="0"/>
              <a:t>AGI</a:t>
            </a:r>
            <a:r>
              <a:rPr lang="zh-CN" altLang="en-US" dirty="0"/>
              <a:t>走向内容生成，从专用走向通用；</a:t>
            </a:r>
          </a:p>
        </p:txBody>
      </p:sp>
      <p:sp>
        <p:nvSpPr>
          <p:cNvPr id="11" name="右箭头 10">
            <a:extLst>
              <a:ext uri="{FF2B5EF4-FFF2-40B4-BE49-F238E27FC236}">
                <a16:creationId xmlns:a16="http://schemas.microsoft.com/office/drawing/2014/main" id="{DC6C18D5-8CA6-9440-9744-995A29DBCD21}"/>
              </a:ext>
            </a:extLst>
          </p:cNvPr>
          <p:cNvSpPr/>
          <p:nvPr/>
        </p:nvSpPr>
        <p:spPr>
          <a:xfrm>
            <a:off x="917924" y="4004442"/>
            <a:ext cx="10590313" cy="1461858"/>
          </a:xfrm>
          <a:prstGeom prst="rightArrow">
            <a:avLst>
              <a:gd name="adj1" fmla="val 50000"/>
              <a:gd name="adj2" fmla="val 7346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内容占位符 8">
            <a:extLst>
              <a:ext uri="{FF2B5EF4-FFF2-40B4-BE49-F238E27FC236}">
                <a16:creationId xmlns:a16="http://schemas.microsoft.com/office/drawing/2014/main" id="{FA925DAB-A781-3246-A40D-9676FAABA5D8}"/>
              </a:ext>
            </a:extLst>
          </p:cNvPr>
          <p:cNvSpPr txBox="1">
            <a:spLocks/>
          </p:cNvSpPr>
          <p:nvPr/>
        </p:nvSpPr>
        <p:spPr>
          <a:xfrm>
            <a:off x="1751436" y="4395952"/>
            <a:ext cx="1475240" cy="678837"/>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800" b="1" dirty="0">
                <a:solidFill>
                  <a:schemeClr val="bg1"/>
                </a:solidFill>
              </a:rPr>
              <a:t>计算</a:t>
            </a:r>
          </a:p>
        </p:txBody>
      </p:sp>
      <p:sp>
        <p:nvSpPr>
          <p:cNvPr id="13" name="内容占位符 8">
            <a:extLst>
              <a:ext uri="{FF2B5EF4-FFF2-40B4-BE49-F238E27FC236}">
                <a16:creationId xmlns:a16="http://schemas.microsoft.com/office/drawing/2014/main" id="{1C409D1E-0BC1-8D4B-8920-E50D4D4FCE51}"/>
              </a:ext>
            </a:extLst>
          </p:cNvPr>
          <p:cNvSpPr txBox="1">
            <a:spLocks/>
          </p:cNvSpPr>
          <p:nvPr/>
        </p:nvSpPr>
        <p:spPr>
          <a:xfrm>
            <a:off x="4941326" y="4395952"/>
            <a:ext cx="1475240" cy="678837"/>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800" b="1" dirty="0">
                <a:solidFill>
                  <a:schemeClr val="bg1"/>
                </a:solidFill>
              </a:rPr>
              <a:t>感知</a:t>
            </a:r>
          </a:p>
        </p:txBody>
      </p:sp>
      <p:sp>
        <p:nvSpPr>
          <p:cNvPr id="14" name="内容占位符 8">
            <a:extLst>
              <a:ext uri="{FF2B5EF4-FFF2-40B4-BE49-F238E27FC236}">
                <a16:creationId xmlns:a16="http://schemas.microsoft.com/office/drawing/2014/main" id="{77AC8B6A-3BC3-AF46-BE75-5CD69A01B4F6}"/>
              </a:ext>
            </a:extLst>
          </p:cNvPr>
          <p:cNvSpPr txBox="1">
            <a:spLocks/>
          </p:cNvSpPr>
          <p:nvPr/>
        </p:nvSpPr>
        <p:spPr>
          <a:xfrm>
            <a:off x="7994583" y="4395951"/>
            <a:ext cx="1475240" cy="678837"/>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800" b="1" dirty="0">
                <a:solidFill>
                  <a:schemeClr val="bg1"/>
                </a:solidFill>
              </a:rPr>
              <a:t>认知</a:t>
            </a:r>
          </a:p>
        </p:txBody>
      </p:sp>
      <p:sp>
        <p:nvSpPr>
          <p:cNvPr id="16" name="圆角矩形 15">
            <a:extLst>
              <a:ext uri="{FF2B5EF4-FFF2-40B4-BE49-F238E27FC236}">
                <a16:creationId xmlns:a16="http://schemas.microsoft.com/office/drawing/2014/main" id="{D200EA95-7B98-434A-B2C2-5F1104DDFEB5}"/>
              </a:ext>
            </a:extLst>
          </p:cNvPr>
          <p:cNvSpPr/>
          <p:nvPr/>
        </p:nvSpPr>
        <p:spPr>
          <a:xfrm>
            <a:off x="1061544" y="2433146"/>
            <a:ext cx="2575035" cy="1571293"/>
          </a:xfrm>
          <a:prstGeom prst="roundRect">
            <a:avLst>
              <a:gd name="adj" fmla="val 10647"/>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595757"/>
                </a:solidFill>
                <a:latin typeface="Gill Sans MT" panose="020B0502020104020203" pitchFamily="34" charset="0"/>
              </a:rPr>
              <a:t>Storage</a:t>
            </a:r>
            <a:r>
              <a:rPr kumimoji="1" lang="zh-CN" altLang="en-US" sz="2400" dirty="0">
                <a:solidFill>
                  <a:srgbClr val="595757"/>
                </a:solidFill>
                <a:latin typeface="Gill Sans MT" panose="020B0502020104020203" pitchFamily="34" charset="0"/>
              </a:rPr>
              <a:t> </a:t>
            </a:r>
            <a:r>
              <a:rPr kumimoji="1" lang="en-US" altLang="zh-CN" sz="2400" dirty="0">
                <a:solidFill>
                  <a:srgbClr val="595757"/>
                </a:solidFill>
                <a:latin typeface="Gill Sans MT" panose="020B0502020104020203" pitchFamily="34" charset="0"/>
              </a:rPr>
              <a:t>&amp;</a:t>
            </a:r>
            <a:r>
              <a:rPr kumimoji="1" lang="zh-CN" altLang="en-US" sz="2400" dirty="0">
                <a:solidFill>
                  <a:srgbClr val="595757"/>
                </a:solidFill>
                <a:latin typeface="Gill Sans MT" panose="020B0502020104020203" pitchFamily="34" charset="0"/>
              </a:rPr>
              <a:t> </a:t>
            </a:r>
            <a:r>
              <a:rPr kumimoji="1" lang="en-US" altLang="zh-CN" sz="2400" dirty="0">
                <a:solidFill>
                  <a:srgbClr val="595757"/>
                </a:solidFill>
                <a:latin typeface="Gill Sans MT" panose="020B0502020104020203" pitchFamily="34" charset="0"/>
              </a:rPr>
              <a:t>Computing</a:t>
            </a:r>
            <a:endParaRPr kumimoji="1" lang="zh-CN" altLang="en-US" sz="2400" dirty="0">
              <a:solidFill>
                <a:srgbClr val="595757"/>
              </a:solidFill>
              <a:latin typeface="Gill Sans MT" panose="020B0502020104020203" pitchFamily="34" charset="0"/>
            </a:endParaRPr>
          </a:p>
        </p:txBody>
      </p:sp>
      <p:sp>
        <p:nvSpPr>
          <p:cNvPr id="18" name="圆角矩形 17">
            <a:extLst>
              <a:ext uri="{FF2B5EF4-FFF2-40B4-BE49-F238E27FC236}">
                <a16:creationId xmlns:a16="http://schemas.microsoft.com/office/drawing/2014/main" id="{BBF1C846-403E-9D4E-AE4C-799E989F53F5}"/>
              </a:ext>
            </a:extLst>
          </p:cNvPr>
          <p:cNvSpPr/>
          <p:nvPr/>
        </p:nvSpPr>
        <p:spPr>
          <a:xfrm>
            <a:off x="4391428" y="2447172"/>
            <a:ext cx="2575035" cy="1571293"/>
          </a:xfrm>
          <a:prstGeom prst="roundRect">
            <a:avLst>
              <a:gd name="adj" fmla="val 10647"/>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595757"/>
                </a:solidFill>
                <a:latin typeface="Gill Sans MT" panose="020B0502020104020203" pitchFamily="34" charset="0"/>
              </a:rPr>
              <a:t>Recognize</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of</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images,</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text,</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object,</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speech</a:t>
            </a:r>
            <a:r>
              <a:rPr kumimoji="1" lang="zh-CN" altLang="en-US" sz="2000" dirty="0">
                <a:solidFill>
                  <a:srgbClr val="595757"/>
                </a:solidFill>
                <a:latin typeface="Gill Sans MT" panose="020B0502020104020203" pitchFamily="34" charset="0"/>
              </a:rPr>
              <a:t> </a:t>
            </a:r>
          </a:p>
        </p:txBody>
      </p:sp>
      <p:sp>
        <p:nvSpPr>
          <p:cNvPr id="19" name="圆角矩形 18">
            <a:extLst>
              <a:ext uri="{FF2B5EF4-FFF2-40B4-BE49-F238E27FC236}">
                <a16:creationId xmlns:a16="http://schemas.microsoft.com/office/drawing/2014/main" id="{6D5A72E5-E228-514D-9F5A-BABAE61D7D7A}"/>
              </a:ext>
            </a:extLst>
          </p:cNvPr>
          <p:cNvSpPr/>
          <p:nvPr/>
        </p:nvSpPr>
        <p:spPr>
          <a:xfrm>
            <a:off x="7584679" y="2440161"/>
            <a:ext cx="2575035" cy="1571293"/>
          </a:xfrm>
          <a:prstGeom prst="roundRect">
            <a:avLst>
              <a:gd name="adj" fmla="val 10647"/>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595757"/>
                </a:solidFill>
                <a:latin typeface="Gill Sans MT" panose="020B0502020104020203" pitchFamily="34" charset="0"/>
              </a:rPr>
              <a:t>Organize</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and</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generate</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knowledge,</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reasoning</a:t>
            </a:r>
            <a:endParaRPr kumimoji="1" lang="zh-CN" altLang="en-US" sz="2000" dirty="0">
              <a:solidFill>
                <a:srgbClr val="595757"/>
              </a:solidFill>
              <a:latin typeface="Gill Sans MT" panose="020B0502020104020203" pitchFamily="34" charset="0"/>
            </a:endParaRPr>
          </a:p>
        </p:txBody>
      </p:sp>
      <p:pic>
        <p:nvPicPr>
          <p:cNvPr id="20" name="图片 19">
            <a:extLst>
              <a:ext uri="{FF2B5EF4-FFF2-40B4-BE49-F238E27FC236}">
                <a16:creationId xmlns:a16="http://schemas.microsoft.com/office/drawing/2014/main" id="{230C9506-5807-B340-A2BA-0CAAD1CB017E}"/>
              </a:ext>
            </a:extLst>
          </p:cNvPr>
          <p:cNvPicPr>
            <a:picLocks noChangeAspect="1"/>
          </p:cNvPicPr>
          <p:nvPr/>
        </p:nvPicPr>
        <p:blipFill>
          <a:blip r:embed="rId2"/>
          <a:stretch>
            <a:fillRect/>
          </a:stretch>
        </p:blipFill>
        <p:spPr>
          <a:xfrm>
            <a:off x="5039210" y="5442909"/>
            <a:ext cx="1279469" cy="801756"/>
          </a:xfrm>
          <a:prstGeom prst="rect">
            <a:avLst/>
          </a:prstGeom>
        </p:spPr>
      </p:pic>
    </p:spTree>
    <p:extLst>
      <p:ext uri="{BB962C8B-B14F-4D97-AF65-F5344CB8AC3E}">
        <p14:creationId xmlns:p14="http://schemas.microsoft.com/office/powerpoint/2010/main" val="273774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0A729-0160-B949-A352-0666F9B70860}"/>
              </a:ext>
            </a:extLst>
          </p:cNvPr>
          <p:cNvSpPr>
            <a:spLocks noGrp="1"/>
          </p:cNvSpPr>
          <p:nvPr>
            <p:ph type="title"/>
          </p:nvPr>
        </p:nvSpPr>
        <p:spPr/>
        <p:txBody>
          <a:bodyPr/>
          <a:lstStyle/>
          <a:p>
            <a:r>
              <a:rPr lang="zh-CN" altLang="en-US" dirty="0"/>
              <a:t>从感知到认知，专用到通用</a:t>
            </a:r>
          </a:p>
        </p:txBody>
      </p:sp>
      <p:pic>
        <p:nvPicPr>
          <p:cNvPr id="7" name="图片 6">
            <a:extLst>
              <a:ext uri="{FF2B5EF4-FFF2-40B4-BE49-F238E27FC236}">
                <a16:creationId xmlns:a16="http://schemas.microsoft.com/office/drawing/2014/main" id="{0BBA0C24-C494-F54E-9B0A-2F11FF08614C}"/>
              </a:ext>
            </a:extLst>
          </p:cNvPr>
          <p:cNvPicPr>
            <a:picLocks noChangeAspect="1"/>
          </p:cNvPicPr>
          <p:nvPr/>
        </p:nvPicPr>
        <p:blipFill>
          <a:blip r:embed="rId2"/>
          <a:stretch>
            <a:fillRect/>
          </a:stretch>
        </p:blipFill>
        <p:spPr>
          <a:xfrm>
            <a:off x="6846632" y="2167491"/>
            <a:ext cx="2791354" cy="3634576"/>
          </a:xfrm>
          <a:prstGeom prst="rect">
            <a:avLst/>
          </a:prstGeom>
        </p:spPr>
      </p:pic>
      <p:sp>
        <p:nvSpPr>
          <p:cNvPr id="9" name="内容占位符 8">
            <a:extLst>
              <a:ext uri="{FF2B5EF4-FFF2-40B4-BE49-F238E27FC236}">
                <a16:creationId xmlns:a16="http://schemas.microsoft.com/office/drawing/2014/main" id="{EB6DDFB3-1D9F-2443-B3D9-50A3C6F3A440}"/>
              </a:ext>
            </a:extLst>
          </p:cNvPr>
          <p:cNvSpPr>
            <a:spLocks noGrp="1"/>
          </p:cNvSpPr>
          <p:nvPr>
            <p:ph sz="half" idx="1"/>
          </p:nvPr>
        </p:nvSpPr>
        <p:spPr>
          <a:xfrm>
            <a:off x="623635" y="1360170"/>
            <a:ext cx="10963473" cy="794451"/>
          </a:xfrm>
        </p:spPr>
        <p:txBody>
          <a:bodyPr/>
          <a:lstStyle/>
          <a:p>
            <a:r>
              <a:rPr lang="en-US" altLang="zh-CN" dirty="0"/>
              <a:t>AI</a:t>
            </a:r>
            <a:r>
              <a:rPr lang="zh-CN" altLang="en-US" dirty="0"/>
              <a:t>发展跨越拐点，从感知智能走向认知智能，具体体现在</a:t>
            </a:r>
            <a:r>
              <a:rPr lang="en-US" altLang="zh-CN" dirty="0"/>
              <a:t>AGI</a:t>
            </a:r>
            <a:r>
              <a:rPr lang="zh-CN" altLang="en-US" dirty="0"/>
              <a:t>走向内容生成，从专用走向通用；</a:t>
            </a:r>
          </a:p>
        </p:txBody>
      </p:sp>
      <p:pic>
        <p:nvPicPr>
          <p:cNvPr id="10" name="图片 9">
            <a:extLst>
              <a:ext uri="{FF2B5EF4-FFF2-40B4-BE49-F238E27FC236}">
                <a16:creationId xmlns:a16="http://schemas.microsoft.com/office/drawing/2014/main" id="{0C6A57E2-DC7D-D746-9105-DD6349B570ED}"/>
              </a:ext>
            </a:extLst>
          </p:cNvPr>
          <p:cNvPicPr>
            <a:picLocks noChangeAspect="1"/>
          </p:cNvPicPr>
          <p:nvPr/>
        </p:nvPicPr>
        <p:blipFill rotWithShape="1">
          <a:blip r:embed="rId3"/>
          <a:srcRect l="14542" t="4183" r="16742" b="3530"/>
          <a:stretch/>
        </p:blipFill>
        <p:spPr>
          <a:xfrm>
            <a:off x="1612483" y="2015634"/>
            <a:ext cx="2961254" cy="3976970"/>
          </a:xfrm>
          <a:prstGeom prst="rect">
            <a:avLst/>
          </a:prstGeom>
        </p:spPr>
      </p:pic>
      <p:sp>
        <p:nvSpPr>
          <p:cNvPr id="8" name="内容占位符 4">
            <a:extLst>
              <a:ext uri="{FF2B5EF4-FFF2-40B4-BE49-F238E27FC236}">
                <a16:creationId xmlns:a16="http://schemas.microsoft.com/office/drawing/2014/main" id="{92ED8FAE-5854-5F41-AB9A-74F8CBBFD2F8}"/>
              </a:ext>
            </a:extLst>
          </p:cNvPr>
          <p:cNvSpPr txBox="1">
            <a:spLocks/>
          </p:cNvSpPr>
          <p:nvPr/>
        </p:nvSpPr>
        <p:spPr>
          <a:xfrm>
            <a:off x="1891862" y="5897705"/>
            <a:ext cx="2227270"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800" b="1" dirty="0"/>
              <a:t>2016</a:t>
            </a:r>
            <a:r>
              <a:rPr lang="zh-CN" altLang="en-US" sz="2800" b="1" dirty="0"/>
              <a:t> 年</a:t>
            </a:r>
            <a:endParaRPr lang="en-US" sz="2800" b="1" dirty="0"/>
          </a:p>
        </p:txBody>
      </p:sp>
      <p:sp>
        <p:nvSpPr>
          <p:cNvPr id="11" name="内容占位符 4">
            <a:extLst>
              <a:ext uri="{FF2B5EF4-FFF2-40B4-BE49-F238E27FC236}">
                <a16:creationId xmlns:a16="http://schemas.microsoft.com/office/drawing/2014/main" id="{2766CEE6-781A-824D-918F-4CE844AE361B}"/>
              </a:ext>
            </a:extLst>
          </p:cNvPr>
          <p:cNvSpPr txBox="1">
            <a:spLocks/>
          </p:cNvSpPr>
          <p:nvPr/>
        </p:nvSpPr>
        <p:spPr>
          <a:xfrm>
            <a:off x="7128674" y="5897705"/>
            <a:ext cx="2227270"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800" b="1" dirty="0"/>
              <a:t>2018</a:t>
            </a:r>
            <a:r>
              <a:rPr lang="zh-CN" altLang="en-US" sz="2800" b="1" dirty="0"/>
              <a:t> 年</a:t>
            </a:r>
            <a:endParaRPr lang="en-US" sz="2800" b="1" dirty="0"/>
          </a:p>
        </p:txBody>
      </p:sp>
    </p:spTree>
    <p:extLst>
      <p:ext uri="{BB962C8B-B14F-4D97-AF65-F5344CB8AC3E}">
        <p14:creationId xmlns:p14="http://schemas.microsoft.com/office/powerpoint/2010/main" val="401428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0A729-0160-B949-A352-0666F9B70860}"/>
              </a:ext>
            </a:extLst>
          </p:cNvPr>
          <p:cNvSpPr>
            <a:spLocks noGrp="1"/>
          </p:cNvSpPr>
          <p:nvPr>
            <p:ph type="title"/>
          </p:nvPr>
        </p:nvSpPr>
        <p:spPr/>
        <p:txBody>
          <a:bodyPr/>
          <a:lstStyle/>
          <a:p>
            <a:r>
              <a:rPr lang="en-US" altLang="zh-CN" dirty="0"/>
              <a:t>AI</a:t>
            </a:r>
            <a:r>
              <a:rPr lang="zh-CN" altLang="en-US" dirty="0"/>
              <a:t>系统</a:t>
            </a:r>
          </a:p>
        </p:txBody>
      </p:sp>
      <p:sp>
        <p:nvSpPr>
          <p:cNvPr id="5" name="内容占位符 4">
            <a:extLst>
              <a:ext uri="{FF2B5EF4-FFF2-40B4-BE49-F238E27FC236}">
                <a16:creationId xmlns:a16="http://schemas.microsoft.com/office/drawing/2014/main" id="{F1F58866-9CD7-494F-86B6-BA5FDB6590D9}"/>
              </a:ext>
            </a:extLst>
          </p:cNvPr>
          <p:cNvSpPr>
            <a:spLocks noGrp="1"/>
          </p:cNvSpPr>
          <p:nvPr>
            <p:ph sz="half" idx="1"/>
          </p:nvPr>
        </p:nvSpPr>
        <p:spPr>
          <a:xfrm>
            <a:off x="481757" y="1187669"/>
            <a:ext cx="11161240" cy="5104273"/>
          </a:xfrm>
        </p:spPr>
        <p:txBody>
          <a:bodyPr/>
          <a:lstStyle/>
          <a:p>
            <a:r>
              <a:rPr lang="zh-CN" altLang="en-US" sz="2000" dirty="0"/>
              <a:t>名字大家大胆地贡献 </a:t>
            </a:r>
            <a:r>
              <a:rPr lang="en-US" altLang="zh-CN" sz="2000" dirty="0"/>
              <a:t>~</a:t>
            </a:r>
          </a:p>
          <a:p>
            <a:r>
              <a:rPr lang="en-US" altLang="zh-CN" sz="2000" dirty="0"/>
              <a:t>《AI</a:t>
            </a:r>
            <a:r>
              <a:rPr lang="zh-CN" altLang="en-US" sz="2000" dirty="0"/>
              <a:t> 系统原理解密</a:t>
            </a:r>
            <a:r>
              <a:rPr lang="en-US" altLang="zh-CN" sz="2000" dirty="0"/>
              <a:t>》《</a:t>
            </a:r>
            <a:r>
              <a:rPr lang="zh-CN" altLang="en-US" sz="2000" dirty="0"/>
              <a:t>大模型遇上</a:t>
            </a:r>
            <a:r>
              <a:rPr lang="en-US" altLang="zh-CN" sz="2000" dirty="0"/>
              <a:t>AI</a:t>
            </a:r>
            <a:r>
              <a:rPr lang="zh-CN" altLang="en-US" sz="2000" dirty="0"/>
              <a:t>系统</a:t>
            </a:r>
            <a:r>
              <a:rPr lang="en-US" altLang="zh-CN" sz="2000" dirty="0"/>
              <a:t>》</a:t>
            </a:r>
            <a:r>
              <a:rPr lang="zh-CN" altLang="en-US" sz="2000" dirty="0"/>
              <a:t> 叭叭叭</a:t>
            </a:r>
            <a:r>
              <a:rPr lang="en-US" altLang="zh-CN" sz="2000" dirty="0"/>
              <a:t>~</a:t>
            </a:r>
            <a:endParaRPr lang="zh-CN" altLang="en-US" sz="2000" dirty="0"/>
          </a:p>
        </p:txBody>
      </p:sp>
      <p:pic>
        <p:nvPicPr>
          <p:cNvPr id="19" name="图片 18">
            <a:extLst>
              <a:ext uri="{FF2B5EF4-FFF2-40B4-BE49-F238E27FC236}">
                <a16:creationId xmlns:a16="http://schemas.microsoft.com/office/drawing/2014/main" id="{E842F47A-0FEE-7B4F-8CAC-4455FC591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739" y="2664517"/>
            <a:ext cx="4438648" cy="3749232"/>
          </a:xfrm>
          <a:prstGeom prst="rect">
            <a:avLst/>
          </a:prstGeom>
        </p:spPr>
      </p:pic>
    </p:spTree>
    <p:extLst>
      <p:ext uri="{BB962C8B-B14F-4D97-AF65-F5344CB8AC3E}">
        <p14:creationId xmlns:p14="http://schemas.microsoft.com/office/powerpoint/2010/main" val="1287759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p:txBody>
          <a:bodyPr/>
          <a:lstStyle/>
          <a:p>
            <a:r>
              <a:rPr lang="zh-CN" altLang="en-US" sz="2400" dirty="0"/>
              <a:t>让模型变大、让参数量爆炸式增长，真的能让</a:t>
            </a:r>
            <a:r>
              <a:rPr lang="en-US" altLang="zh-CN" sz="2400" dirty="0"/>
              <a:t>AI</a:t>
            </a:r>
            <a:r>
              <a:rPr lang="zh-CN" altLang="en-US" sz="2400" dirty="0"/>
              <a:t>模型学习变得更好？</a:t>
            </a:r>
            <a:endParaRPr lang="en-US" altLang="zh-CN" sz="2400" dirty="0"/>
          </a:p>
          <a:p>
            <a:r>
              <a:rPr lang="zh-CN" altLang="en-US" sz="2400" dirty="0"/>
              <a:t>大模型能让机器带来真正的人工智能？</a:t>
            </a:r>
          </a:p>
        </p:txBody>
      </p:sp>
    </p:spTree>
    <p:extLst>
      <p:ext uri="{BB962C8B-B14F-4D97-AF65-F5344CB8AC3E}">
        <p14:creationId xmlns:p14="http://schemas.microsoft.com/office/powerpoint/2010/main" val="148580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p:txBody>
          <a:bodyPr/>
          <a:lstStyle/>
          <a:p>
            <a:r>
              <a:rPr lang="zh-CN" altLang="en-US" sz="2400" dirty="0"/>
              <a:t>模型碎片化，大模型提供预训练方案</a:t>
            </a:r>
          </a:p>
        </p:txBody>
      </p:sp>
      <p:pic>
        <p:nvPicPr>
          <p:cNvPr id="8" name="图片 7">
            <a:extLst>
              <a:ext uri="{FF2B5EF4-FFF2-40B4-BE49-F238E27FC236}">
                <a16:creationId xmlns:a16="http://schemas.microsoft.com/office/drawing/2014/main" id="{C64005BE-552E-E043-A507-D55D646A595A}"/>
              </a:ext>
            </a:extLst>
          </p:cNvPr>
          <p:cNvPicPr>
            <a:picLocks noChangeAspect="1"/>
          </p:cNvPicPr>
          <p:nvPr/>
        </p:nvPicPr>
        <p:blipFill rotWithShape="1">
          <a:blip r:embed="rId3"/>
          <a:srcRect l="4820" r="3444"/>
          <a:stretch/>
        </p:blipFill>
        <p:spPr>
          <a:xfrm>
            <a:off x="6386414" y="2266247"/>
            <a:ext cx="5262664" cy="3806314"/>
          </a:xfrm>
          <a:prstGeom prst="rect">
            <a:avLst/>
          </a:prstGeom>
        </p:spPr>
      </p:pic>
      <p:pic>
        <p:nvPicPr>
          <p:cNvPr id="7" name="图片 6">
            <a:extLst>
              <a:ext uri="{FF2B5EF4-FFF2-40B4-BE49-F238E27FC236}">
                <a16:creationId xmlns:a16="http://schemas.microsoft.com/office/drawing/2014/main" id="{A51B961E-471E-154B-8810-E520467A9AFA}"/>
              </a:ext>
            </a:extLst>
          </p:cNvPr>
          <p:cNvPicPr>
            <a:picLocks noChangeAspect="1"/>
          </p:cNvPicPr>
          <p:nvPr/>
        </p:nvPicPr>
        <p:blipFill rotWithShape="1">
          <a:blip r:embed="rId4"/>
          <a:srcRect l="5725" r="4773"/>
          <a:stretch/>
        </p:blipFill>
        <p:spPr>
          <a:xfrm>
            <a:off x="685604" y="2160425"/>
            <a:ext cx="5400600" cy="3932871"/>
          </a:xfrm>
          <a:prstGeom prst="rect">
            <a:avLst/>
          </a:prstGeom>
        </p:spPr>
      </p:pic>
    </p:spTree>
    <p:extLst>
      <p:ext uri="{BB962C8B-B14F-4D97-AF65-F5344CB8AC3E}">
        <p14:creationId xmlns:p14="http://schemas.microsoft.com/office/powerpoint/2010/main" val="158193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p:txBody>
          <a:bodyPr/>
          <a:lstStyle/>
          <a:p>
            <a:r>
              <a:rPr lang="zh-CN" altLang="en-US" sz="2400" dirty="0"/>
              <a:t>模型碎片化，大模型提供预训练方案</a:t>
            </a:r>
          </a:p>
        </p:txBody>
      </p:sp>
      <p:pic>
        <p:nvPicPr>
          <p:cNvPr id="3" name="图片 2">
            <a:extLst>
              <a:ext uri="{FF2B5EF4-FFF2-40B4-BE49-F238E27FC236}">
                <a16:creationId xmlns:a16="http://schemas.microsoft.com/office/drawing/2014/main" id="{A5B5A865-AADD-2A47-BF09-BBE152ADE6E5}"/>
              </a:ext>
            </a:extLst>
          </p:cNvPr>
          <p:cNvPicPr>
            <a:picLocks noChangeAspect="1"/>
          </p:cNvPicPr>
          <p:nvPr/>
        </p:nvPicPr>
        <p:blipFill>
          <a:blip r:embed="rId3"/>
          <a:stretch>
            <a:fillRect/>
          </a:stretch>
        </p:blipFill>
        <p:spPr>
          <a:xfrm>
            <a:off x="5954365" y="2492896"/>
            <a:ext cx="5330731" cy="2213061"/>
          </a:xfrm>
          <a:prstGeom prst="rect">
            <a:avLst/>
          </a:prstGeom>
        </p:spPr>
      </p:pic>
      <p:sp>
        <p:nvSpPr>
          <p:cNvPr id="4" name="矩形 3">
            <a:extLst>
              <a:ext uri="{FF2B5EF4-FFF2-40B4-BE49-F238E27FC236}">
                <a16:creationId xmlns:a16="http://schemas.microsoft.com/office/drawing/2014/main" id="{B6554614-30F4-9344-AD19-9D6FF4DA3A93}"/>
              </a:ext>
            </a:extLst>
          </p:cNvPr>
          <p:cNvSpPr/>
          <p:nvPr/>
        </p:nvSpPr>
        <p:spPr>
          <a:xfrm>
            <a:off x="6314405" y="5104820"/>
            <a:ext cx="4809212" cy="584775"/>
          </a:xfrm>
          <a:prstGeom prst="rect">
            <a:avLst/>
          </a:prstGeom>
        </p:spPr>
        <p:txBody>
          <a:bodyPr wrap="square">
            <a:spAutoFit/>
          </a:bodyPr>
          <a:lstStyle/>
          <a:p>
            <a:r>
              <a:rPr lang="en-US" altLang="zh-CN" sz="1600" dirty="0">
                <a:solidFill>
                  <a:srgbClr val="374154"/>
                </a:solidFill>
                <a:latin typeface="+mj-ea"/>
                <a:ea typeface="+mj-ea"/>
              </a:rPr>
              <a:t>Google</a:t>
            </a:r>
            <a:r>
              <a:rPr lang="zh-CN" altLang="en-US" sz="1600" dirty="0">
                <a:solidFill>
                  <a:srgbClr val="374154"/>
                </a:solidFill>
                <a:latin typeface="+mj-ea"/>
                <a:ea typeface="+mj-ea"/>
              </a:rPr>
              <a:t> </a:t>
            </a:r>
            <a:r>
              <a:rPr lang="en-US" altLang="zh-CN" sz="1600" dirty="0">
                <a:solidFill>
                  <a:srgbClr val="374154"/>
                </a:solidFill>
                <a:latin typeface="+mj-ea"/>
                <a:ea typeface="+mj-ea"/>
              </a:rPr>
              <a:t>ExT5</a:t>
            </a:r>
            <a:r>
              <a:rPr lang="zh-CN" altLang="en-US" sz="1600" dirty="0">
                <a:solidFill>
                  <a:srgbClr val="374154"/>
                </a:solidFill>
                <a:latin typeface="+mj-ea"/>
                <a:ea typeface="+mj-ea"/>
              </a:rPr>
              <a:t>将上述的多任务训练过程前置到预训练中，共构建了</a:t>
            </a:r>
            <a:r>
              <a:rPr lang="en-US" altLang="zh-CN" sz="1600" dirty="0">
                <a:solidFill>
                  <a:srgbClr val="374154"/>
                </a:solidFill>
                <a:latin typeface="+mj-ea"/>
                <a:ea typeface="+mj-ea"/>
              </a:rPr>
              <a:t>107</a:t>
            </a:r>
            <a:r>
              <a:rPr lang="zh-CN" altLang="en-US" sz="1600" dirty="0">
                <a:solidFill>
                  <a:srgbClr val="374154"/>
                </a:solidFill>
                <a:latin typeface="+mj-ea"/>
                <a:ea typeface="+mj-ea"/>
              </a:rPr>
              <a:t>个</a:t>
            </a:r>
            <a:r>
              <a:rPr lang="en-US" altLang="zh-CN" sz="1600" dirty="0">
                <a:solidFill>
                  <a:srgbClr val="374154"/>
                </a:solidFill>
                <a:latin typeface="+mj-ea"/>
                <a:ea typeface="+mj-ea"/>
              </a:rPr>
              <a:t>NLP</a:t>
            </a:r>
            <a:r>
              <a:rPr lang="zh-CN" altLang="en-US" sz="1600" dirty="0">
                <a:solidFill>
                  <a:srgbClr val="374154"/>
                </a:solidFill>
                <a:latin typeface="+mj-ea"/>
                <a:ea typeface="+mj-ea"/>
              </a:rPr>
              <a:t>多任务数据集</a:t>
            </a:r>
          </a:p>
        </p:txBody>
      </p:sp>
      <p:pic>
        <p:nvPicPr>
          <p:cNvPr id="5" name="图片 4">
            <a:extLst>
              <a:ext uri="{FF2B5EF4-FFF2-40B4-BE49-F238E27FC236}">
                <a16:creationId xmlns:a16="http://schemas.microsoft.com/office/drawing/2014/main" id="{24706709-DDA9-9A4B-A187-7A2D56430FA8}"/>
              </a:ext>
            </a:extLst>
          </p:cNvPr>
          <p:cNvPicPr>
            <a:picLocks noChangeAspect="1"/>
          </p:cNvPicPr>
          <p:nvPr/>
        </p:nvPicPr>
        <p:blipFill>
          <a:blip r:embed="rId4"/>
          <a:stretch>
            <a:fillRect/>
          </a:stretch>
        </p:blipFill>
        <p:spPr>
          <a:xfrm>
            <a:off x="1057821" y="2310486"/>
            <a:ext cx="4191000" cy="2501900"/>
          </a:xfrm>
          <a:prstGeom prst="rect">
            <a:avLst/>
          </a:prstGeom>
        </p:spPr>
      </p:pic>
      <p:sp>
        <p:nvSpPr>
          <p:cNvPr id="6" name="矩形 5">
            <a:extLst>
              <a:ext uri="{FF2B5EF4-FFF2-40B4-BE49-F238E27FC236}">
                <a16:creationId xmlns:a16="http://schemas.microsoft.com/office/drawing/2014/main" id="{D5926FC1-6772-B941-B032-230776004899}"/>
              </a:ext>
            </a:extLst>
          </p:cNvPr>
          <p:cNvSpPr/>
          <p:nvPr/>
        </p:nvSpPr>
        <p:spPr>
          <a:xfrm>
            <a:off x="913805" y="5104820"/>
            <a:ext cx="4809212" cy="584775"/>
          </a:xfrm>
          <a:prstGeom prst="rect">
            <a:avLst/>
          </a:prstGeom>
        </p:spPr>
        <p:txBody>
          <a:bodyPr wrap="square">
            <a:spAutoFit/>
          </a:bodyPr>
          <a:lstStyle/>
          <a:p>
            <a:r>
              <a:rPr lang="en-US" altLang="zh-CN" sz="1600" dirty="0">
                <a:solidFill>
                  <a:srgbClr val="404040"/>
                </a:solidFill>
                <a:latin typeface="+mj-ea"/>
                <a:ea typeface="+mj-ea"/>
              </a:rPr>
              <a:t>T0</a:t>
            </a:r>
            <a:r>
              <a:rPr lang="zh-CN" altLang="en-US" sz="1600" dirty="0">
                <a:solidFill>
                  <a:srgbClr val="404040"/>
                </a:solidFill>
                <a:latin typeface="+mj-ea"/>
                <a:ea typeface="+mj-ea"/>
              </a:rPr>
              <a:t> 继承</a:t>
            </a:r>
            <a:r>
              <a:rPr lang="en-US" altLang="zh-CN" sz="1600" dirty="0">
                <a:solidFill>
                  <a:srgbClr val="404040"/>
                </a:solidFill>
                <a:latin typeface="+mj-ea"/>
                <a:ea typeface="+mj-ea"/>
              </a:rPr>
              <a:t>Instruction Tuning</a:t>
            </a:r>
            <a:r>
              <a:rPr lang="zh-CN" altLang="en-US" sz="1600" dirty="0">
                <a:solidFill>
                  <a:srgbClr val="404040"/>
                </a:solidFill>
                <a:latin typeface="+mj-ea"/>
                <a:ea typeface="+mj-ea"/>
              </a:rPr>
              <a:t>思想，一共收集了</a:t>
            </a:r>
            <a:r>
              <a:rPr lang="en-US" altLang="zh-CN" sz="1600" dirty="0">
                <a:solidFill>
                  <a:srgbClr val="404040"/>
                </a:solidFill>
                <a:latin typeface="+mj-ea"/>
                <a:ea typeface="+mj-ea"/>
              </a:rPr>
              <a:t>171</a:t>
            </a:r>
            <a:r>
              <a:rPr lang="zh-CN" altLang="en-US" sz="1600" dirty="0">
                <a:solidFill>
                  <a:srgbClr val="404040"/>
                </a:solidFill>
                <a:latin typeface="+mj-ea"/>
                <a:ea typeface="+mj-ea"/>
              </a:rPr>
              <a:t>个多任务数据集，总共创建了</a:t>
            </a:r>
            <a:r>
              <a:rPr lang="en-US" altLang="zh-CN" sz="1600" dirty="0">
                <a:solidFill>
                  <a:srgbClr val="404040"/>
                </a:solidFill>
                <a:latin typeface="+mj-ea"/>
                <a:ea typeface="+mj-ea"/>
              </a:rPr>
              <a:t>1939</a:t>
            </a:r>
            <a:r>
              <a:rPr lang="zh-CN" altLang="en-US" sz="1600" dirty="0">
                <a:solidFill>
                  <a:srgbClr val="404040"/>
                </a:solidFill>
                <a:latin typeface="+mj-ea"/>
                <a:ea typeface="+mj-ea"/>
              </a:rPr>
              <a:t>个</a:t>
            </a:r>
            <a:r>
              <a:rPr lang="en-US" altLang="zh-CN" sz="1600" dirty="0">
                <a:solidFill>
                  <a:srgbClr val="404040"/>
                </a:solidFill>
                <a:latin typeface="+mj-ea"/>
                <a:ea typeface="+mj-ea"/>
              </a:rPr>
              <a:t>prompt</a:t>
            </a:r>
            <a:endParaRPr lang="zh-CN" altLang="en-US" sz="1600" dirty="0">
              <a:latin typeface="+mj-ea"/>
              <a:ea typeface="+mj-ea"/>
            </a:endParaRPr>
          </a:p>
        </p:txBody>
      </p:sp>
    </p:spTree>
    <p:extLst>
      <p:ext uri="{BB962C8B-B14F-4D97-AF65-F5344CB8AC3E}">
        <p14:creationId xmlns:p14="http://schemas.microsoft.com/office/powerpoint/2010/main" val="401149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p:txBody>
          <a:bodyPr/>
          <a:lstStyle/>
          <a:p>
            <a:r>
              <a:rPr lang="zh-CN" altLang="en-US" sz="2400" dirty="0"/>
              <a:t>大模型具备自监督学习功能，降低训练研发成本</a:t>
            </a:r>
          </a:p>
        </p:txBody>
      </p:sp>
      <p:pic>
        <p:nvPicPr>
          <p:cNvPr id="4" name="图片 3">
            <a:extLst>
              <a:ext uri="{FF2B5EF4-FFF2-40B4-BE49-F238E27FC236}">
                <a16:creationId xmlns:a16="http://schemas.microsoft.com/office/drawing/2014/main" id="{60BBDA2A-0C3B-3E44-B2C1-FD8DEE287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901" y="2348880"/>
            <a:ext cx="8134215" cy="3306993"/>
          </a:xfrm>
          <a:prstGeom prst="rect">
            <a:avLst/>
          </a:prstGeom>
        </p:spPr>
      </p:pic>
    </p:spTree>
    <p:extLst>
      <p:ext uri="{BB962C8B-B14F-4D97-AF65-F5344CB8AC3E}">
        <p14:creationId xmlns:p14="http://schemas.microsoft.com/office/powerpoint/2010/main" val="288447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88ED86-FE34-7A43-B3B3-31F07F4377DE}"/>
              </a:ext>
            </a:extLst>
          </p:cNvPr>
          <p:cNvPicPr>
            <a:picLocks noChangeAspect="1"/>
          </p:cNvPicPr>
          <p:nvPr/>
        </p:nvPicPr>
        <p:blipFill rotWithShape="1">
          <a:blip r:embed="rId3">
            <a:extLst>
              <a:ext uri="{28A0092B-C50C-407E-A947-70E740481C1C}">
                <a14:useLocalDpi xmlns:a14="http://schemas.microsoft.com/office/drawing/2010/main" val="0"/>
              </a:ext>
            </a:extLst>
          </a:blip>
          <a:srcRect l="4612" t="6417" r="5239"/>
          <a:stretch/>
        </p:blipFill>
        <p:spPr>
          <a:xfrm>
            <a:off x="4436790" y="2384025"/>
            <a:ext cx="7128792" cy="3780420"/>
          </a:xfrm>
          <a:prstGeom prst="rect">
            <a:avLst/>
          </a:prstGeom>
        </p:spPr>
      </p:pic>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III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noFill/>
        </p:spPr>
        <p:txBody>
          <a:bodyPr/>
          <a:lstStyle/>
          <a:p>
            <a:r>
              <a:rPr lang="zh-CN" altLang="en-US" sz="2400" dirty="0"/>
              <a:t>大模型有望进一步突破现有模型结构的精度局限</a:t>
            </a:r>
          </a:p>
        </p:txBody>
      </p:sp>
      <p:pic>
        <p:nvPicPr>
          <p:cNvPr id="4" name="图片 3">
            <a:extLst>
              <a:ext uri="{FF2B5EF4-FFF2-40B4-BE49-F238E27FC236}">
                <a16:creationId xmlns:a16="http://schemas.microsoft.com/office/drawing/2014/main" id="{7E5022ED-7908-2342-AE4E-0E039A698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29" y="2197664"/>
            <a:ext cx="3744416" cy="3931636"/>
          </a:xfrm>
          <a:prstGeom prst="rect">
            <a:avLst/>
          </a:prstGeom>
        </p:spPr>
      </p:pic>
    </p:spTree>
    <p:extLst>
      <p:ext uri="{BB962C8B-B14F-4D97-AF65-F5344CB8AC3E}">
        <p14:creationId xmlns:p14="http://schemas.microsoft.com/office/powerpoint/2010/main" val="1080690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D7F8C15-330D-E645-B848-0AE3B8F0EC6B}"/>
              </a:ext>
            </a:extLst>
          </p:cNvPr>
          <p:cNvSpPr>
            <a:spLocks noGrp="1"/>
          </p:cNvSpPr>
          <p:nvPr>
            <p:ph type="title"/>
          </p:nvPr>
        </p:nvSpPr>
        <p:spPr/>
        <p:txBody>
          <a:bodyPr/>
          <a:lstStyle/>
          <a:p>
            <a:r>
              <a:rPr lang="zh-CN" altLang="en-US" dirty="0"/>
              <a:t>总结与思考</a:t>
            </a:r>
          </a:p>
        </p:txBody>
      </p:sp>
      <p:sp>
        <p:nvSpPr>
          <p:cNvPr id="5" name="内容占位符 4">
            <a:extLst>
              <a:ext uri="{FF2B5EF4-FFF2-40B4-BE49-F238E27FC236}">
                <a16:creationId xmlns:a16="http://schemas.microsoft.com/office/drawing/2014/main" id="{1915CBEE-BA9B-594C-B8DD-E19727FD289D}"/>
              </a:ext>
            </a:extLst>
          </p:cNvPr>
          <p:cNvSpPr>
            <a:spLocks noGrp="1"/>
          </p:cNvSpPr>
          <p:nvPr>
            <p:ph sz="half" idx="1"/>
          </p:nvPr>
        </p:nvSpPr>
        <p:spPr/>
        <p:txBody>
          <a:bodyPr/>
          <a:lstStyle/>
          <a:p>
            <a:pPr marL="342900" indent="-342900"/>
            <a:r>
              <a:rPr lang="zh-CN" altLang="en-US" sz="2000" b="1" dirty="0"/>
              <a:t>自监督学习</a:t>
            </a:r>
            <a:r>
              <a:rPr lang="zh-CN" altLang="en-US" sz="2000" dirty="0"/>
              <a:t>，可以减少数据标注，降低训练研发成本；</a:t>
            </a:r>
            <a:endParaRPr lang="en-US" altLang="zh-CN" sz="2000" dirty="0"/>
          </a:p>
          <a:p>
            <a:pPr marL="342900" indent="-342900"/>
            <a:r>
              <a:rPr lang="zh-CN" altLang="en-US" sz="2000" b="1" dirty="0"/>
              <a:t>模型参数规模越大</a:t>
            </a:r>
            <a:r>
              <a:rPr lang="zh-CN" altLang="en-US" sz="2000" dirty="0"/>
              <a:t>，有望进一步现有模型结构的精度局限突破；</a:t>
            </a:r>
          </a:p>
          <a:p>
            <a:pPr marL="342900" indent="-342900"/>
            <a:r>
              <a:rPr lang="en-US" altLang="zh-CN" sz="2000" b="1" dirty="0"/>
              <a:t>RLHF</a:t>
            </a:r>
            <a:r>
              <a:rPr lang="zh-CN" altLang="en-US" sz="2000" b="1" dirty="0"/>
              <a:t> 等强化学习</a:t>
            </a:r>
            <a:r>
              <a:rPr lang="zh-CN" altLang="en-US" sz="2000" dirty="0"/>
              <a:t>方法，实现对真实世界和人类反馈理解能力；</a:t>
            </a:r>
          </a:p>
          <a:p>
            <a:pPr marL="342900" indent="-342900"/>
            <a:r>
              <a:rPr lang="zh-CN" altLang="en-US" sz="2000" b="1" dirty="0"/>
              <a:t>解决模型碎片化</a:t>
            </a:r>
            <a:r>
              <a:rPr lang="zh-CN" altLang="en-US" sz="2000" dirty="0"/>
              <a:t>，提供预训练方案，提升</a:t>
            </a:r>
            <a:r>
              <a:rPr lang="en-US" altLang="zh-CN" sz="2000" dirty="0"/>
              <a:t>few-shot</a:t>
            </a:r>
            <a:r>
              <a:rPr lang="zh-CN" altLang="en-US" sz="2000" dirty="0"/>
              <a:t>能力；</a:t>
            </a:r>
            <a:endParaRPr lang="en-US" altLang="zh-CN" sz="2000" dirty="0"/>
          </a:p>
        </p:txBody>
      </p:sp>
    </p:spTree>
    <p:extLst>
      <p:ext uri="{BB962C8B-B14F-4D97-AF65-F5344CB8AC3E}">
        <p14:creationId xmlns:p14="http://schemas.microsoft.com/office/powerpoint/2010/main" val="2201193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大模型在</a:t>
            </a:r>
            <a:endParaRPr lang="en-US" altLang="zh-CN" dirty="0">
              <a:latin typeface="Futura Medium" panose="020B0602020204020303" pitchFamily="34" charset="-79"/>
              <a:cs typeface="Futura Medium" panose="020B0602020204020303" pitchFamily="34" charset="-79"/>
            </a:endParaRPr>
          </a:p>
          <a:p>
            <a:r>
              <a:rPr lang="zh-CN" altLang="en-US" dirty="0">
                <a:latin typeface="Futura Medium" panose="020B0602020204020303" pitchFamily="34" charset="-79"/>
                <a:cs typeface="Futura Medium" panose="020B0602020204020303" pitchFamily="34" charset="-79"/>
              </a:rPr>
              <a:t>算法层面的挑战</a:t>
            </a:r>
          </a:p>
        </p:txBody>
      </p:sp>
    </p:spTree>
    <p:extLst>
      <p:ext uri="{BB962C8B-B14F-4D97-AF65-F5344CB8AC3E}">
        <p14:creationId xmlns:p14="http://schemas.microsoft.com/office/powerpoint/2010/main" val="772938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1E2EC1F-7F22-124C-B58D-9412498CBF01}"/>
              </a:ext>
            </a:extLst>
          </p:cNvPr>
          <p:cNvSpPr/>
          <p:nvPr/>
        </p:nvSpPr>
        <p:spPr>
          <a:xfrm>
            <a:off x="616644" y="1358343"/>
            <a:ext cx="10860653" cy="1289969"/>
          </a:xfrm>
          <a:prstGeom prst="rect">
            <a:avLst/>
          </a:prstGeom>
        </p:spPr>
        <p:txBody>
          <a:bodyPr wrap="square">
            <a:spAutoFit/>
          </a:bodyPr>
          <a:lstStyle/>
          <a:p>
            <a:pPr marL="285750" indent="-285750" defTabSz="913746">
              <a:lnSpc>
                <a:spcPct val="150000"/>
              </a:lnSpc>
              <a:buClr>
                <a:srgbClr val="92D050"/>
              </a:buClr>
              <a:buFont typeface="Arial" panose="020B0604020202020204" pitchFamily="34" charset="0"/>
              <a:buChar char="•"/>
            </a:pPr>
            <a:r>
              <a:rPr lang="en-US" altLang="zh-CN" dirty="0">
                <a:solidFill>
                  <a:srgbClr val="374154"/>
                </a:solidFill>
                <a:latin typeface="Gill Sans MT" panose="020B0502020104020203" pitchFamily="34" charset="0"/>
                <a:ea typeface="+mj-ea"/>
                <a:cs typeface="Arial" pitchFamily="34" charset="0"/>
              </a:rPr>
              <a:t>175B</a:t>
            </a:r>
            <a:r>
              <a:rPr lang="zh-CN" altLang="en-US" dirty="0">
                <a:solidFill>
                  <a:srgbClr val="374154"/>
                </a:solidFill>
                <a:latin typeface="Gill Sans MT" panose="020B0502020104020203" pitchFamily="34" charset="0"/>
                <a:ea typeface="+mj-ea"/>
                <a:cs typeface="Arial" pitchFamily="34" charset="0"/>
              </a:rPr>
              <a:t>参数模型，权重参数</a:t>
            </a:r>
            <a:r>
              <a:rPr lang="en-US" altLang="zh-CN" dirty="0">
                <a:solidFill>
                  <a:srgbClr val="374154"/>
                </a:solidFill>
                <a:latin typeface="Gill Sans MT" panose="020B0502020104020203" pitchFamily="34" charset="0"/>
                <a:ea typeface="+mj-ea"/>
                <a:cs typeface="Arial" pitchFamily="34" charset="0"/>
              </a:rPr>
              <a:t>320GB</a:t>
            </a:r>
            <a:r>
              <a:rPr lang="zh-CN" altLang="en-US" dirty="0">
                <a:solidFill>
                  <a:srgbClr val="374154"/>
                </a:solidFill>
                <a:latin typeface="Gill Sans MT" panose="020B0502020104020203" pitchFamily="34" charset="0"/>
                <a:ea typeface="+mj-ea"/>
                <a:cs typeface="Arial" pitchFamily="34" charset="0"/>
              </a:rPr>
              <a:t>（</a:t>
            </a:r>
            <a:r>
              <a:rPr lang="en-US" altLang="zh-CN" dirty="0">
                <a:solidFill>
                  <a:srgbClr val="374154"/>
                </a:solidFill>
                <a:latin typeface="Gill Sans MT" panose="020B0502020104020203" pitchFamily="34" charset="0"/>
                <a:ea typeface="+mj-ea"/>
                <a:cs typeface="Arial" pitchFamily="34" charset="0"/>
              </a:rPr>
              <a:t>FP16+FP32</a:t>
            </a:r>
            <a:r>
              <a:rPr lang="zh-CN" altLang="en-US" dirty="0">
                <a:solidFill>
                  <a:srgbClr val="374154"/>
                </a:solidFill>
                <a:latin typeface="Gill Sans MT" panose="020B0502020104020203" pitchFamily="34" charset="0"/>
                <a:ea typeface="+mj-ea"/>
                <a:cs typeface="Arial" pitchFamily="34" charset="0"/>
              </a:rPr>
              <a:t>），参数放内存占用</a:t>
            </a:r>
            <a:r>
              <a:rPr lang="en-US" altLang="zh-CN" dirty="0">
                <a:solidFill>
                  <a:srgbClr val="374154"/>
                </a:solidFill>
                <a:latin typeface="Gill Sans MT" panose="020B0502020104020203" pitchFamily="34" charset="0"/>
                <a:ea typeface="+mj-ea"/>
                <a:cs typeface="Arial" pitchFamily="34" charset="0"/>
              </a:rPr>
              <a:t>700GB</a:t>
            </a:r>
            <a:r>
              <a:rPr lang="zh-CN" altLang="en-US" dirty="0">
                <a:solidFill>
                  <a:srgbClr val="374154"/>
                </a:solidFill>
                <a:latin typeface="Gill Sans MT" panose="020B0502020104020203" pitchFamily="34" charset="0"/>
                <a:ea typeface="+mj-ea"/>
                <a:cs typeface="Arial" pitchFamily="34" charset="0"/>
              </a:rPr>
              <a:t>内存（</a:t>
            </a:r>
            <a:r>
              <a:rPr lang="en-US" altLang="zh-CN" dirty="0">
                <a:solidFill>
                  <a:srgbClr val="374154"/>
                </a:solidFill>
                <a:latin typeface="Gill Sans MT" panose="020B0502020104020203" pitchFamily="34" charset="0"/>
                <a:ea typeface="+mj-ea"/>
                <a:cs typeface="Arial" pitchFamily="34" charset="0"/>
              </a:rPr>
              <a:t>HBM</a:t>
            </a:r>
            <a:r>
              <a:rPr lang="zh-CN" altLang="en-US" dirty="0">
                <a:solidFill>
                  <a:srgbClr val="374154"/>
                </a:solidFill>
                <a:latin typeface="Gill Sans MT" panose="020B0502020104020203" pitchFamily="34" charset="0"/>
                <a:ea typeface="+mj-ea"/>
                <a:cs typeface="Arial" pitchFamily="34" charset="0"/>
              </a:rPr>
              <a:t>），训练过程会增加</a:t>
            </a:r>
            <a:r>
              <a:rPr lang="en-US" altLang="zh-CN" dirty="0">
                <a:solidFill>
                  <a:srgbClr val="374154"/>
                </a:solidFill>
                <a:latin typeface="Gill Sans MT" panose="020B0502020104020203" pitchFamily="34" charset="0"/>
                <a:ea typeface="+mj-ea"/>
                <a:cs typeface="Arial" pitchFamily="34" charset="0"/>
              </a:rPr>
              <a:t>7~8</a:t>
            </a:r>
            <a:r>
              <a:rPr lang="zh-CN" altLang="en-US" dirty="0">
                <a:solidFill>
                  <a:srgbClr val="374154"/>
                </a:solidFill>
                <a:latin typeface="Gill Sans MT" panose="020B0502020104020203" pitchFamily="34" charset="0"/>
                <a:ea typeface="+mj-ea"/>
                <a:cs typeface="Arial" pitchFamily="34" charset="0"/>
              </a:rPr>
              <a:t>倍内存开销</a:t>
            </a:r>
            <a:r>
              <a:rPr lang="en-US" altLang="zh-CN" dirty="0">
                <a:solidFill>
                  <a:srgbClr val="374154"/>
                </a:solidFill>
                <a:latin typeface="Gill Sans MT" panose="020B0502020104020203" pitchFamily="34" charset="0"/>
                <a:ea typeface="+mj-ea"/>
                <a:cs typeface="Arial" pitchFamily="34" charset="0"/>
              </a:rPr>
              <a:t>~5600GB</a:t>
            </a:r>
            <a:r>
              <a:rPr lang="zh-CN" altLang="en-US" dirty="0">
                <a:solidFill>
                  <a:srgbClr val="374154"/>
                </a:solidFill>
                <a:latin typeface="Gill Sans MT" panose="020B0502020104020203" pitchFamily="34" charset="0"/>
                <a:ea typeface="+mj-ea"/>
                <a:cs typeface="Arial" pitchFamily="34" charset="0"/>
              </a:rPr>
              <a:t>内存（权重</a:t>
            </a:r>
            <a:r>
              <a:rPr lang="en-US" altLang="zh-CN" dirty="0">
                <a:solidFill>
                  <a:srgbClr val="374154"/>
                </a:solidFill>
                <a:latin typeface="Gill Sans MT" panose="020B0502020104020203" pitchFamily="34" charset="0"/>
                <a:ea typeface="+mj-ea"/>
                <a:cs typeface="Arial" pitchFamily="34" charset="0"/>
              </a:rPr>
              <a:t>+</a:t>
            </a:r>
            <a:r>
              <a:rPr lang="zh-CN" altLang="en-US" dirty="0">
                <a:solidFill>
                  <a:srgbClr val="374154"/>
                </a:solidFill>
                <a:latin typeface="Gill Sans MT" panose="020B0502020104020203" pitchFamily="34" charset="0"/>
                <a:ea typeface="+mj-ea"/>
                <a:cs typeface="Arial" pitchFamily="34" charset="0"/>
              </a:rPr>
              <a:t>激活</a:t>
            </a:r>
            <a:r>
              <a:rPr lang="en-US" altLang="zh-CN" dirty="0">
                <a:solidFill>
                  <a:srgbClr val="374154"/>
                </a:solidFill>
                <a:latin typeface="Gill Sans MT" panose="020B0502020104020203" pitchFamily="34" charset="0"/>
                <a:ea typeface="+mj-ea"/>
                <a:cs typeface="Arial" pitchFamily="34" charset="0"/>
              </a:rPr>
              <a:t>+</a:t>
            </a:r>
            <a:r>
              <a:rPr lang="zh-CN" altLang="en-US" dirty="0">
                <a:solidFill>
                  <a:srgbClr val="374154"/>
                </a:solidFill>
                <a:latin typeface="Gill Sans MT" panose="020B0502020104020203" pitchFamily="34" charset="0"/>
                <a:ea typeface="+mj-ea"/>
                <a:cs typeface="Arial" pitchFamily="34" charset="0"/>
              </a:rPr>
              <a:t>优化器状态等），</a:t>
            </a:r>
            <a:r>
              <a:rPr lang="en-US" altLang="zh-CN" dirty="0">
                <a:solidFill>
                  <a:srgbClr val="374154"/>
                </a:solidFill>
                <a:latin typeface="Gill Sans MT" panose="020B0502020104020203" pitchFamily="34" charset="0"/>
                <a:ea typeface="+mj-ea"/>
                <a:cs typeface="Arial" pitchFamily="34" charset="0"/>
              </a:rPr>
              <a:t>NPU</a:t>
            </a:r>
            <a:r>
              <a:rPr lang="zh-CN" altLang="en-US" dirty="0">
                <a:solidFill>
                  <a:srgbClr val="374154"/>
                </a:solidFill>
                <a:latin typeface="Gill Sans MT" panose="020B0502020104020203" pitchFamily="34" charset="0"/>
                <a:ea typeface="+mj-ea"/>
                <a:cs typeface="Arial" pitchFamily="34" charset="0"/>
              </a:rPr>
              <a:t> </a:t>
            </a:r>
            <a:r>
              <a:rPr lang="en-US" altLang="zh-CN" dirty="0">
                <a:solidFill>
                  <a:srgbClr val="374154"/>
                </a:solidFill>
                <a:latin typeface="Gill Sans MT" panose="020B0502020104020203" pitchFamily="34" charset="0"/>
                <a:ea typeface="+mj-ea"/>
                <a:cs typeface="Arial" pitchFamily="34" charset="0"/>
              </a:rPr>
              <a:t>64G</a:t>
            </a:r>
            <a:r>
              <a:rPr lang="zh-CN" altLang="en-US" dirty="0">
                <a:solidFill>
                  <a:srgbClr val="374154"/>
                </a:solidFill>
                <a:latin typeface="Gill Sans MT" panose="020B0502020104020203" pitchFamily="34" charset="0"/>
                <a:ea typeface="+mj-ea"/>
                <a:cs typeface="Arial" pitchFamily="34" charset="0"/>
              </a:rPr>
              <a:t>显存需要</a:t>
            </a:r>
            <a:r>
              <a:rPr lang="en-US" altLang="zh-CN" dirty="0">
                <a:solidFill>
                  <a:srgbClr val="374154"/>
                </a:solidFill>
                <a:latin typeface="Gill Sans MT" panose="020B0502020104020203" pitchFamily="34" charset="0"/>
                <a:ea typeface="+mj-ea"/>
                <a:cs typeface="Arial" pitchFamily="34" charset="0"/>
              </a:rPr>
              <a:t>87</a:t>
            </a:r>
            <a:r>
              <a:rPr lang="zh-CN" altLang="en-US" dirty="0">
                <a:solidFill>
                  <a:srgbClr val="374154"/>
                </a:solidFill>
                <a:latin typeface="Gill Sans MT" panose="020B0502020104020203" pitchFamily="34" charset="0"/>
                <a:ea typeface="+mj-ea"/>
                <a:cs typeface="Arial" pitchFamily="34" charset="0"/>
              </a:rPr>
              <a:t>张卡才能放下一个大模型。</a:t>
            </a:r>
          </a:p>
        </p:txBody>
      </p:sp>
      <p:sp>
        <p:nvSpPr>
          <p:cNvPr id="29" name="标题 1">
            <a:extLst>
              <a:ext uri="{FF2B5EF4-FFF2-40B4-BE49-F238E27FC236}">
                <a16:creationId xmlns:a16="http://schemas.microsoft.com/office/drawing/2014/main" id="{0AFC7455-07DD-9B43-90F9-27D3A05D2CB1}"/>
              </a:ext>
            </a:extLst>
          </p:cNvPr>
          <p:cNvSpPr txBox="1">
            <a:spLocks/>
          </p:cNvSpPr>
          <p:nvPr/>
        </p:nvSpPr>
        <p:spPr>
          <a:xfrm>
            <a:off x="616644" y="630320"/>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solidFill>
                  <a:srgbClr val="C00000"/>
                </a:solidFill>
                <a:latin typeface="Futura Medium" panose="020B0602020204020303" pitchFamily="34" charset="-79"/>
                <a:ea typeface="+mj-ea"/>
                <a:cs typeface="Futura Medium" panose="020B0602020204020303" pitchFamily="34" charset="-79"/>
              </a:rPr>
              <a:t>大模型训练挑战（</a:t>
            </a:r>
            <a:r>
              <a:rPr kumimoji="1" lang="en-US" altLang="zh-CN" dirty="0">
                <a:solidFill>
                  <a:srgbClr val="C00000"/>
                </a:solidFill>
                <a:latin typeface="Futura Medium" panose="020B0602020204020303" pitchFamily="34" charset="-79"/>
                <a:ea typeface="+mj-ea"/>
                <a:cs typeface="Futura Medium" panose="020B0602020204020303" pitchFamily="34" charset="-79"/>
              </a:rPr>
              <a:t>I</a:t>
            </a:r>
            <a:r>
              <a:rPr kumimoji="1" lang="en-US" dirty="0">
                <a:solidFill>
                  <a:srgbClr val="C00000"/>
                </a:solidFill>
                <a:latin typeface="Futura Medium" panose="020B0602020204020303" pitchFamily="34" charset="-79"/>
                <a:ea typeface="+mj-ea"/>
                <a:cs typeface="Futura Medium" panose="020B0602020204020303" pitchFamily="34" charset="-79"/>
              </a:rPr>
              <a:t>）</a:t>
            </a:r>
            <a:r>
              <a:rPr kumimoji="1" lang="zh-CN" altLang="en-US" dirty="0">
                <a:solidFill>
                  <a:srgbClr val="C00000"/>
                </a:solidFill>
                <a:latin typeface="Futura Medium" panose="020B0602020204020303" pitchFamily="34" charset="-79"/>
                <a:ea typeface="+mj-ea"/>
                <a:cs typeface="Futura Medium" panose="020B0602020204020303" pitchFamily="34" charset="-79"/>
              </a:rPr>
              <a:t>：内存 </a:t>
            </a:r>
            <a:r>
              <a:rPr kumimoji="1" lang="en-US" altLang="zh-CN" dirty="0">
                <a:solidFill>
                  <a:srgbClr val="C00000"/>
                </a:solidFill>
                <a:latin typeface="Futura Medium" panose="020B0602020204020303" pitchFamily="34" charset="-79"/>
                <a:ea typeface="+mj-ea"/>
                <a:cs typeface="Futura Medium" panose="020B0602020204020303" pitchFamily="34" charset="-79"/>
              </a:rPr>
              <a:t>HBM</a:t>
            </a:r>
            <a:r>
              <a:rPr kumimoji="1" lang="zh-CN" altLang="en-US" dirty="0">
                <a:solidFill>
                  <a:srgbClr val="C00000"/>
                </a:solidFill>
                <a:latin typeface="Futura Medium" panose="020B0602020204020303" pitchFamily="34" charset="-79"/>
                <a:ea typeface="+mj-ea"/>
                <a:cs typeface="Futura Medium" panose="020B0602020204020303" pitchFamily="34" charset="-79"/>
              </a:rPr>
              <a:t> 需求大</a:t>
            </a:r>
            <a:endParaRPr kumimoji="1" lang="en-US" dirty="0">
              <a:solidFill>
                <a:srgbClr val="C00000"/>
              </a:solidFill>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36F67351-DE1C-FB4E-B78D-33B7B27AC387}"/>
              </a:ext>
            </a:extLst>
          </p:cNvPr>
          <p:cNvPicPr>
            <a:picLocks noChangeAspect="1"/>
          </p:cNvPicPr>
          <p:nvPr/>
        </p:nvPicPr>
        <p:blipFill>
          <a:blip r:embed="rId2"/>
          <a:stretch>
            <a:fillRect/>
          </a:stretch>
        </p:blipFill>
        <p:spPr>
          <a:xfrm>
            <a:off x="1177317" y="2729575"/>
            <a:ext cx="9842126" cy="3498105"/>
          </a:xfrm>
          <a:prstGeom prst="rect">
            <a:avLst/>
          </a:prstGeom>
        </p:spPr>
      </p:pic>
    </p:spTree>
    <p:extLst>
      <p:ext uri="{BB962C8B-B14F-4D97-AF65-F5344CB8AC3E}">
        <p14:creationId xmlns:p14="http://schemas.microsoft.com/office/powerpoint/2010/main" val="26981645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1E2EC1F-7F22-124C-B58D-9412498CBF01}"/>
              </a:ext>
            </a:extLst>
          </p:cNvPr>
          <p:cNvSpPr/>
          <p:nvPr/>
        </p:nvSpPr>
        <p:spPr>
          <a:xfrm>
            <a:off x="616644" y="1358343"/>
            <a:ext cx="10860653" cy="874470"/>
          </a:xfrm>
          <a:prstGeom prst="rect">
            <a:avLst/>
          </a:prstGeom>
        </p:spPr>
        <p:txBody>
          <a:bodyPr wrap="square">
            <a:spAutoFit/>
          </a:bodyPr>
          <a:lstStyle/>
          <a:p>
            <a:pPr marL="285750" indent="-285750" defTabSz="913746">
              <a:lnSpc>
                <a:spcPct val="150000"/>
              </a:lnSpc>
              <a:buClr>
                <a:srgbClr val="92D050"/>
              </a:buClr>
              <a:buFont typeface="Arial" panose="020B0604020202020204" pitchFamily="34" charset="0"/>
              <a:buChar char="•"/>
            </a:pPr>
            <a:r>
              <a:rPr lang="en-US" altLang="zh-CN" dirty="0">
                <a:solidFill>
                  <a:srgbClr val="374154"/>
                </a:solidFill>
                <a:latin typeface="Gill Sans MT" panose="020B0502020104020203" pitchFamily="34" charset="0"/>
                <a:ea typeface="+mj-ea"/>
                <a:cs typeface="Arial" pitchFamily="34" charset="0"/>
              </a:rPr>
              <a:t>175B</a:t>
            </a:r>
            <a:r>
              <a:rPr lang="zh-CN" altLang="en-US" dirty="0">
                <a:solidFill>
                  <a:srgbClr val="374154"/>
                </a:solidFill>
                <a:latin typeface="Gill Sans MT" panose="020B0502020104020203" pitchFamily="34" charset="0"/>
                <a:ea typeface="+mj-ea"/>
                <a:cs typeface="Arial" pitchFamily="34" charset="0"/>
              </a:rPr>
              <a:t>参数模型，预训练需要 </a:t>
            </a:r>
            <a:r>
              <a:rPr lang="en-US" altLang="zh-CN" dirty="0">
                <a:solidFill>
                  <a:srgbClr val="374154"/>
                </a:solidFill>
                <a:latin typeface="Gill Sans MT" panose="020B0502020104020203" pitchFamily="34" charset="0"/>
                <a:ea typeface="+mj-ea"/>
                <a:cs typeface="Arial" pitchFamily="34" charset="0"/>
              </a:rPr>
              <a:t>~300B</a:t>
            </a:r>
            <a:r>
              <a:rPr lang="zh-CN" altLang="en-US" dirty="0">
                <a:solidFill>
                  <a:srgbClr val="374154"/>
                </a:solidFill>
                <a:latin typeface="Gill Sans MT" panose="020B0502020104020203" pitchFamily="34" charset="0"/>
                <a:ea typeface="+mj-ea"/>
                <a:cs typeface="Arial" pitchFamily="34" charset="0"/>
              </a:rPr>
              <a:t> </a:t>
            </a:r>
            <a:r>
              <a:rPr lang="en-US" altLang="zh-CN" dirty="0">
                <a:solidFill>
                  <a:srgbClr val="374154"/>
                </a:solidFill>
                <a:latin typeface="Gill Sans MT" panose="020B0502020104020203" pitchFamily="34" charset="0"/>
                <a:ea typeface="+mj-ea"/>
                <a:cs typeface="Arial" pitchFamily="34" charset="0"/>
              </a:rPr>
              <a:t>Tokens</a:t>
            </a:r>
            <a:r>
              <a:rPr lang="zh-CN" altLang="en-US" dirty="0">
                <a:solidFill>
                  <a:srgbClr val="374154"/>
                </a:solidFill>
                <a:latin typeface="Gill Sans MT" panose="020B0502020104020203" pitchFamily="34" charset="0"/>
                <a:ea typeface="+mj-ea"/>
                <a:cs typeface="Arial" pitchFamily="34" charset="0"/>
              </a:rPr>
              <a:t> 的语料数据训练一轮 </a:t>
            </a:r>
            <a:r>
              <a:rPr lang="en-US" altLang="zh-CN" dirty="0">
                <a:solidFill>
                  <a:srgbClr val="374154"/>
                </a:solidFill>
                <a:latin typeface="Gill Sans MT" panose="020B0502020104020203" pitchFamily="34" charset="0"/>
                <a:ea typeface="+mj-ea"/>
                <a:cs typeface="Arial" pitchFamily="34" charset="0"/>
              </a:rPr>
              <a:t>Epoch</a:t>
            </a:r>
            <a:r>
              <a:rPr lang="zh-CN" altLang="en-US" dirty="0">
                <a:solidFill>
                  <a:srgbClr val="374154"/>
                </a:solidFill>
                <a:latin typeface="Gill Sans MT" panose="020B0502020104020203" pitchFamily="34" charset="0"/>
                <a:ea typeface="+mj-ea"/>
                <a:cs typeface="Arial" pitchFamily="34" charset="0"/>
              </a:rPr>
              <a:t>，因此 </a:t>
            </a:r>
            <a:r>
              <a:rPr lang="en-US" altLang="zh-CN" dirty="0">
                <a:solidFill>
                  <a:srgbClr val="374154"/>
                </a:solidFill>
                <a:latin typeface="Gill Sans MT" panose="020B0502020104020203" pitchFamily="34" charset="0"/>
                <a:cs typeface="Arial" pitchFamily="34" charset="0"/>
              </a:rPr>
              <a:t>87</a:t>
            </a:r>
            <a:r>
              <a:rPr lang="zh-CN" altLang="en-US" dirty="0">
                <a:solidFill>
                  <a:srgbClr val="374154"/>
                </a:solidFill>
                <a:latin typeface="Gill Sans MT" panose="020B0502020104020203" pitchFamily="34" charset="0"/>
                <a:cs typeface="Arial" pitchFamily="34" charset="0"/>
              </a:rPr>
              <a:t> 张卡</a:t>
            </a:r>
            <a:r>
              <a:rPr lang="en-US" altLang="zh-CN" dirty="0">
                <a:solidFill>
                  <a:srgbClr val="374154"/>
                </a:solidFill>
                <a:latin typeface="Gill Sans MT" panose="020B0502020104020203" pitchFamily="34" charset="0"/>
                <a:cs typeface="Arial" pitchFamily="34" charset="0"/>
              </a:rPr>
              <a:t>HMB</a:t>
            </a:r>
            <a:r>
              <a:rPr lang="zh-CN" altLang="en-US" dirty="0">
                <a:solidFill>
                  <a:srgbClr val="374154"/>
                </a:solidFill>
                <a:latin typeface="Gill Sans MT" panose="020B0502020104020203" pitchFamily="34" charset="0"/>
                <a:cs typeface="Arial" pitchFamily="34" charset="0"/>
              </a:rPr>
              <a:t>不能全用于放模型，需要留有一大部分给数据（</a:t>
            </a:r>
            <a:r>
              <a:rPr lang="en-US" altLang="zh-CN" dirty="0">
                <a:solidFill>
                  <a:srgbClr val="374154"/>
                </a:solidFill>
                <a:latin typeface="Gill Sans MT" panose="020B0502020104020203" pitchFamily="34" charset="0"/>
                <a:cs typeface="Arial" pitchFamily="34" charset="0"/>
              </a:rPr>
              <a:t>Batch</a:t>
            </a:r>
            <a:r>
              <a:rPr lang="zh-CN" altLang="en-US" dirty="0">
                <a:solidFill>
                  <a:srgbClr val="374154"/>
                </a:solidFill>
                <a:latin typeface="Gill Sans MT" panose="020B0502020104020203" pitchFamily="34" charset="0"/>
                <a:cs typeface="Arial" pitchFamily="34" charset="0"/>
              </a:rPr>
              <a:t> </a:t>
            </a:r>
            <a:r>
              <a:rPr lang="en-US" altLang="zh-CN" dirty="0">
                <a:solidFill>
                  <a:srgbClr val="374154"/>
                </a:solidFill>
                <a:latin typeface="Gill Sans MT" panose="020B0502020104020203" pitchFamily="34" charset="0"/>
                <a:cs typeface="Arial" pitchFamily="34" charset="0"/>
              </a:rPr>
              <a:t>Size</a:t>
            </a:r>
            <a:r>
              <a:rPr lang="zh-CN" altLang="en-US" dirty="0">
                <a:solidFill>
                  <a:srgbClr val="374154"/>
                </a:solidFill>
                <a:latin typeface="Gill Sans MT" panose="020B0502020104020203" pitchFamily="34" charset="0"/>
                <a:cs typeface="Arial" pitchFamily="34" charset="0"/>
              </a:rPr>
              <a:t>）</a:t>
            </a:r>
            <a:r>
              <a:rPr lang="zh-CN" altLang="en-US" dirty="0">
                <a:solidFill>
                  <a:srgbClr val="374154"/>
                </a:solidFill>
                <a:latin typeface="Gill Sans MT" panose="020B0502020104020203" pitchFamily="34" charset="0"/>
                <a:ea typeface="+mj-ea"/>
                <a:cs typeface="Arial" pitchFamily="34" charset="0"/>
              </a:rPr>
              <a:t>。</a:t>
            </a:r>
          </a:p>
        </p:txBody>
      </p:sp>
      <p:sp>
        <p:nvSpPr>
          <p:cNvPr id="29" name="标题 1">
            <a:extLst>
              <a:ext uri="{FF2B5EF4-FFF2-40B4-BE49-F238E27FC236}">
                <a16:creationId xmlns:a16="http://schemas.microsoft.com/office/drawing/2014/main" id="{0AFC7455-07DD-9B43-90F9-27D3A05D2CB1}"/>
              </a:ext>
            </a:extLst>
          </p:cNvPr>
          <p:cNvSpPr txBox="1">
            <a:spLocks/>
          </p:cNvSpPr>
          <p:nvPr/>
        </p:nvSpPr>
        <p:spPr>
          <a:xfrm>
            <a:off x="616644" y="630320"/>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solidFill>
                  <a:srgbClr val="C00000"/>
                </a:solidFill>
                <a:latin typeface="Futura Medium" panose="020B0602020204020303" pitchFamily="34" charset="-79"/>
                <a:ea typeface="+mj-ea"/>
                <a:cs typeface="Futura Medium" panose="020B0602020204020303" pitchFamily="34" charset="-79"/>
              </a:rPr>
              <a:t>大模型训练挑战（</a:t>
            </a:r>
            <a:r>
              <a:rPr kumimoji="1" lang="en-US" altLang="zh-CN" dirty="0">
                <a:solidFill>
                  <a:srgbClr val="C00000"/>
                </a:solidFill>
                <a:latin typeface="Futura Medium" panose="020B0602020204020303" pitchFamily="34" charset="-79"/>
                <a:ea typeface="+mj-ea"/>
                <a:cs typeface="Futura Medium" panose="020B0602020204020303" pitchFamily="34" charset="-79"/>
              </a:rPr>
              <a:t>I</a:t>
            </a:r>
            <a:r>
              <a:rPr kumimoji="1" lang="en-US" dirty="0">
                <a:solidFill>
                  <a:srgbClr val="C00000"/>
                </a:solidFill>
                <a:latin typeface="Futura Medium" panose="020B0602020204020303" pitchFamily="34" charset="-79"/>
                <a:ea typeface="+mj-ea"/>
                <a:cs typeface="Futura Medium" panose="020B0602020204020303" pitchFamily="34" charset="-79"/>
              </a:rPr>
              <a:t>）</a:t>
            </a:r>
            <a:r>
              <a:rPr kumimoji="1" lang="zh-CN" altLang="en-US" dirty="0">
                <a:solidFill>
                  <a:srgbClr val="C00000"/>
                </a:solidFill>
                <a:latin typeface="Futura Medium" panose="020B0602020204020303" pitchFamily="34" charset="-79"/>
                <a:ea typeface="+mj-ea"/>
                <a:cs typeface="Futura Medium" panose="020B0602020204020303" pitchFamily="34" charset="-79"/>
              </a:rPr>
              <a:t>：内存 </a:t>
            </a:r>
            <a:r>
              <a:rPr kumimoji="1" lang="en-US" altLang="zh-CN" dirty="0">
                <a:solidFill>
                  <a:srgbClr val="C00000"/>
                </a:solidFill>
                <a:latin typeface="Futura Medium" panose="020B0602020204020303" pitchFamily="34" charset="-79"/>
                <a:ea typeface="+mj-ea"/>
                <a:cs typeface="Futura Medium" panose="020B0602020204020303" pitchFamily="34" charset="-79"/>
              </a:rPr>
              <a:t>HBM</a:t>
            </a:r>
            <a:r>
              <a:rPr kumimoji="1" lang="zh-CN" altLang="en-US" dirty="0">
                <a:solidFill>
                  <a:srgbClr val="C00000"/>
                </a:solidFill>
                <a:latin typeface="Futura Medium" panose="020B0602020204020303" pitchFamily="34" charset="-79"/>
                <a:ea typeface="+mj-ea"/>
                <a:cs typeface="Futura Medium" panose="020B0602020204020303" pitchFamily="34" charset="-79"/>
              </a:rPr>
              <a:t> 需求大</a:t>
            </a:r>
            <a:endParaRPr kumimoji="1" lang="en-US" dirty="0">
              <a:solidFill>
                <a:srgbClr val="C00000"/>
              </a:solidFill>
              <a:latin typeface="Futura Medium" panose="020B0602020204020303" pitchFamily="34" charset="-79"/>
              <a:ea typeface="+mj-ea"/>
              <a:cs typeface="Futura Medium" panose="020B0602020204020303" pitchFamily="34" charset="-79"/>
            </a:endParaRPr>
          </a:p>
        </p:txBody>
      </p:sp>
      <p:pic>
        <p:nvPicPr>
          <p:cNvPr id="2" name="图片 1">
            <a:extLst>
              <a:ext uri="{FF2B5EF4-FFF2-40B4-BE49-F238E27FC236}">
                <a16:creationId xmlns:a16="http://schemas.microsoft.com/office/drawing/2014/main" id="{9CB1176A-79FF-4B48-A2B5-E6F942B4D1B9}"/>
              </a:ext>
            </a:extLst>
          </p:cNvPr>
          <p:cNvPicPr>
            <a:picLocks noChangeAspect="1"/>
          </p:cNvPicPr>
          <p:nvPr/>
        </p:nvPicPr>
        <p:blipFill>
          <a:blip r:embed="rId2"/>
          <a:stretch>
            <a:fillRect/>
          </a:stretch>
        </p:blipFill>
        <p:spPr>
          <a:xfrm>
            <a:off x="2346466" y="2475558"/>
            <a:ext cx="7401007" cy="4001659"/>
          </a:xfrm>
          <a:prstGeom prst="rect">
            <a:avLst/>
          </a:prstGeom>
        </p:spPr>
      </p:pic>
    </p:spTree>
    <p:extLst>
      <p:ext uri="{BB962C8B-B14F-4D97-AF65-F5344CB8AC3E}">
        <p14:creationId xmlns:p14="http://schemas.microsoft.com/office/powerpoint/2010/main" val="41075454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Gill Sans MT" panose="020B0502020104020203" pitchFamily="34" charset="0"/>
              </a:rPr>
              <a:t>大模型训练挑战（</a:t>
            </a:r>
            <a:r>
              <a:rPr kumimoji="1" lang="en-US" altLang="zh-CN" dirty="0">
                <a:latin typeface="Gill Sans MT" panose="020B0502020104020203" pitchFamily="34" charset="0"/>
              </a:rPr>
              <a:t>II）</a:t>
            </a:r>
            <a:r>
              <a:rPr kumimoji="1" lang="zh-CN" altLang="en-US" dirty="0">
                <a:latin typeface="Gill Sans MT" panose="020B0502020104020203" pitchFamily="34" charset="0"/>
              </a:rPr>
              <a:t>：通信带宽影性能</a:t>
            </a:r>
            <a:endParaRPr kumimoji="1" lang="zh-CN" altLang="en-US" sz="1800" dirty="0">
              <a:solidFill>
                <a:srgbClr val="F78898"/>
              </a:solidFill>
              <a:latin typeface="Gill Sans MT" panose="020B0502020104020203" pitchFamily="34" charset="0"/>
              <a:ea typeface="+mj-ea"/>
              <a:cs typeface="Arial" pitchFamily="34" charset="0"/>
            </a:endParaRPr>
          </a:p>
        </p:txBody>
      </p:sp>
      <p:sp>
        <p:nvSpPr>
          <p:cNvPr id="9" name="矩形 8">
            <a:extLst>
              <a:ext uri="{FF2B5EF4-FFF2-40B4-BE49-F238E27FC236}">
                <a16:creationId xmlns:a16="http://schemas.microsoft.com/office/drawing/2014/main" id="{EEF17195-4826-3C41-9C19-95E0EF4EE81B}"/>
              </a:ext>
            </a:extLst>
          </p:cNvPr>
          <p:cNvSpPr/>
          <p:nvPr/>
        </p:nvSpPr>
        <p:spPr>
          <a:xfrm>
            <a:off x="616644" y="1358343"/>
            <a:ext cx="10860653" cy="1289905"/>
          </a:xfrm>
          <a:prstGeom prst="rect">
            <a:avLst/>
          </a:prstGeom>
        </p:spPr>
        <p:txBody>
          <a:bodyPr wrap="square">
            <a:spAutoFit/>
          </a:bodyPr>
          <a:lstStyle/>
          <a:p>
            <a:pPr marL="285750" indent="-285750" defTabSz="913746">
              <a:lnSpc>
                <a:spcPct val="150000"/>
              </a:lnSpc>
              <a:buClr>
                <a:srgbClr val="92D050"/>
              </a:buClr>
              <a:buFont typeface="Arial" panose="020B0604020202020204" pitchFamily="34" charset="0"/>
              <a:buChar char="•"/>
            </a:pPr>
            <a:r>
              <a:rPr lang="zh-CN" altLang="en-US" dirty="0">
                <a:solidFill>
                  <a:srgbClr val="374154"/>
                </a:solidFill>
                <a:latin typeface="+mj-ea"/>
                <a:cs typeface="Arial" pitchFamily="34" charset="0"/>
              </a:rPr>
              <a:t>大模型参数量过多，需要对模型进行切分（模型并行</a:t>
            </a:r>
            <a:r>
              <a:rPr lang="en-US" altLang="zh-CN" dirty="0">
                <a:solidFill>
                  <a:srgbClr val="374154"/>
                </a:solidFill>
                <a:latin typeface="+mj-ea"/>
                <a:cs typeface="Arial" pitchFamily="34" charset="0"/>
              </a:rPr>
              <a:t>/</a:t>
            </a:r>
            <a:r>
              <a:rPr lang="zh-CN" altLang="en-US" dirty="0">
                <a:solidFill>
                  <a:srgbClr val="374154"/>
                </a:solidFill>
                <a:latin typeface="+mj-ea"/>
                <a:cs typeface="Arial" pitchFamily="34" charset="0"/>
              </a:rPr>
              <a:t>数据并行），因此引入了通信问题。通讯过程，需要综合考虑数据参数量、计算量、计算类型、数据样本量、集群带宽拓扑和通讯策略等不同的因素，最大化利用通讯效率，提高通讯比。</a:t>
            </a:r>
          </a:p>
        </p:txBody>
      </p:sp>
      <p:pic>
        <p:nvPicPr>
          <p:cNvPr id="10" name="图片 9">
            <a:extLst>
              <a:ext uri="{FF2B5EF4-FFF2-40B4-BE49-F238E27FC236}">
                <a16:creationId xmlns:a16="http://schemas.microsoft.com/office/drawing/2014/main" id="{AD8D9355-BBF3-7345-93D6-920A71FA9664}"/>
              </a:ext>
            </a:extLst>
          </p:cNvPr>
          <p:cNvPicPr>
            <a:picLocks noChangeAspect="1"/>
          </p:cNvPicPr>
          <p:nvPr/>
        </p:nvPicPr>
        <p:blipFill rotWithShape="1">
          <a:blip r:embed="rId2"/>
          <a:srcRect r="27745" b="9332"/>
          <a:stretch/>
        </p:blipFill>
        <p:spPr>
          <a:xfrm>
            <a:off x="1122053" y="2984937"/>
            <a:ext cx="5302149" cy="3326661"/>
          </a:xfrm>
          <a:prstGeom prst="rect">
            <a:avLst/>
          </a:prstGeom>
        </p:spPr>
      </p:pic>
      <p:pic>
        <p:nvPicPr>
          <p:cNvPr id="11" name="图片 10">
            <a:extLst>
              <a:ext uri="{FF2B5EF4-FFF2-40B4-BE49-F238E27FC236}">
                <a16:creationId xmlns:a16="http://schemas.microsoft.com/office/drawing/2014/main" id="{7526651F-2AD9-B447-9008-8873E8E6A982}"/>
              </a:ext>
            </a:extLst>
          </p:cNvPr>
          <p:cNvPicPr>
            <a:picLocks noChangeAspect="1"/>
          </p:cNvPicPr>
          <p:nvPr/>
        </p:nvPicPr>
        <p:blipFill rotWithShape="1">
          <a:blip r:embed="rId3"/>
          <a:srcRect l="41444"/>
          <a:stretch/>
        </p:blipFill>
        <p:spPr>
          <a:xfrm>
            <a:off x="7361580" y="2984937"/>
            <a:ext cx="3502923" cy="3178014"/>
          </a:xfrm>
          <a:prstGeom prst="rect">
            <a:avLst/>
          </a:prstGeom>
        </p:spPr>
      </p:pic>
    </p:spTree>
    <p:extLst>
      <p:ext uri="{BB962C8B-B14F-4D97-AF65-F5344CB8AC3E}">
        <p14:creationId xmlns:p14="http://schemas.microsoft.com/office/powerpoint/2010/main" val="1942945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t>大模型训练挑战（</a:t>
            </a:r>
            <a:r>
              <a:rPr kumimoji="1" lang="en-US" altLang="zh-CN" dirty="0"/>
              <a:t>III）</a:t>
            </a:r>
            <a:r>
              <a:rPr kumimoji="1" lang="zh-CN" altLang="en-US" dirty="0"/>
              <a:t>：性能调优难</a:t>
            </a:r>
            <a:endParaRPr kumimoji="1" lang="zh-CN" altLang="en-US" sz="2800" dirty="0">
              <a:solidFill>
                <a:srgbClr val="F78898"/>
              </a:solidFill>
              <a:ea typeface="+mj-ea"/>
            </a:endParaRPr>
          </a:p>
        </p:txBody>
      </p:sp>
      <p:sp>
        <p:nvSpPr>
          <p:cNvPr id="11" name="矩形 10">
            <a:extLst>
              <a:ext uri="{FF2B5EF4-FFF2-40B4-BE49-F238E27FC236}">
                <a16:creationId xmlns:a16="http://schemas.microsoft.com/office/drawing/2014/main" id="{E6A3738C-422D-B64E-9932-6C5D52A6484F}"/>
              </a:ext>
            </a:extLst>
          </p:cNvPr>
          <p:cNvSpPr/>
          <p:nvPr/>
        </p:nvSpPr>
        <p:spPr>
          <a:xfrm>
            <a:off x="623635" y="1403709"/>
            <a:ext cx="10780089" cy="961225"/>
          </a:xfrm>
          <a:prstGeom prst="rect">
            <a:avLst/>
          </a:prstGeom>
        </p:spPr>
        <p:txBody>
          <a:bodyPr wrap="square">
            <a:spAutoFit/>
          </a:bodyPr>
          <a:lstStyle/>
          <a:p>
            <a:pPr marL="342900" indent="-342900" defTabSz="913746">
              <a:lnSpc>
                <a:spcPct val="150000"/>
              </a:lnSpc>
              <a:buClr>
                <a:srgbClr val="92D050"/>
              </a:buClr>
              <a:buFont typeface="Arial" panose="020B0604020202020204" pitchFamily="34" charset="0"/>
              <a:buChar char="•"/>
            </a:pPr>
            <a:r>
              <a:rPr lang="zh-CN" altLang="en-US" sz="2000" dirty="0">
                <a:solidFill>
                  <a:srgbClr val="374154"/>
                </a:solidFill>
                <a:latin typeface="Gill Sans MT" panose="020B0502020104020203" pitchFamily="34" charset="0"/>
                <a:ea typeface="+mj-ea"/>
                <a:cs typeface="Arial" pitchFamily="34" charset="0"/>
              </a:rPr>
              <a:t>大规模训练中，不仅要求</a:t>
            </a:r>
            <a:r>
              <a:rPr lang="en-US" altLang="zh-CN" sz="2000" dirty="0">
                <a:solidFill>
                  <a:srgbClr val="374154"/>
                </a:solidFill>
                <a:latin typeface="Gill Sans MT" panose="020B0502020104020203" pitchFamily="34" charset="0"/>
                <a:ea typeface="+mj-ea"/>
                <a:cs typeface="Arial" pitchFamily="34" charset="0"/>
              </a:rPr>
              <a:t>AI</a:t>
            </a:r>
            <a:r>
              <a:rPr lang="zh-CN" altLang="en-US" sz="2000" dirty="0">
                <a:solidFill>
                  <a:srgbClr val="374154"/>
                </a:solidFill>
                <a:latin typeface="Gill Sans MT" panose="020B0502020104020203" pitchFamily="34" charset="0"/>
                <a:ea typeface="+mj-ea"/>
                <a:cs typeface="Arial" pitchFamily="34" charset="0"/>
              </a:rPr>
              <a:t>芯片的计算性能足够强悍，同时也依赖于</a:t>
            </a:r>
            <a:r>
              <a:rPr lang="en-US" altLang="zh-CN" sz="2000" dirty="0">
                <a:solidFill>
                  <a:srgbClr val="374154"/>
                </a:solidFill>
                <a:latin typeface="Gill Sans MT" panose="020B0502020104020203" pitchFamily="34" charset="0"/>
                <a:ea typeface="+mj-ea"/>
                <a:cs typeface="Arial" pitchFamily="34" charset="0"/>
              </a:rPr>
              <a:t>AI</a:t>
            </a:r>
            <a:r>
              <a:rPr lang="zh-CN" altLang="en-US" sz="2000" dirty="0">
                <a:solidFill>
                  <a:srgbClr val="374154"/>
                </a:solidFill>
                <a:latin typeface="Gill Sans MT" panose="020B0502020104020203" pitchFamily="34" charset="0"/>
                <a:ea typeface="+mj-ea"/>
                <a:cs typeface="Arial" pitchFamily="34" charset="0"/>
              </a:rPr>
              <a:t>框架的大规模分布式训练的运行和调度效率，以及在分布式并行等各种优化手段的权衡。</a:t>
            </a:r>
          </a:p>
        </p:txBody>
      </p:sp>
      <p:pic>
        <p:nvPicPr>
          <p:cNvPr id="12" name="图片 11">
            <a:extLst>
              <a:ext uri="{FF2B5EF4-FFF2-40B4-BE49-F238E27FC236}">
                <a16:creationId xmlns:a16="http://schemas.microsoft.com/office/drawing/2014/main" id="{3605186F-03EB-674A-8D40-4CCDE81DF0C4}"/>
              </a:ext>
            </a:extLst>
          </p:cNvPr>
          <p:cNvPicPr>
            <a:picLocks noChangeAspect="1"/>
          </p:cNvPicPr>
          <p:nvPr/>
        </p:nvPicPr>
        <p:blipFill>
          <a:blip r:embed="rId2"/>
          <a:stretch>
            <a:fillRect/>
          </a:stretch>
        </p:blipFill>
        <p:spPr>
          <a:xfrm>
            <a:off x="739248" y="3049641"/>
            <a:ext cx="4744082" cy="2361545"/>
          </a:xfrm>
          <a:prstGeom prst="rect">
            <a:avLst/>
          </a:prstGeom>
        </p:spPr>
      </p:pic>
      <p:pic>
        <p:nvPicPr>
          <p:cNvPr id="13" name="图片 12">
            <a:extLst>
              <a:ext uri="{FF2B5EF4-FFF2-40B4-BE49-F238E27FC236}">
                <a16:creationId xmlns:a16="http://schemas.microsoft.com/office/drawing/2014/main" id="{D5624834-FE16-E64B-B250-6F5A6E3136B1}"/>
              </a:ext>
            </a:extLst>
          </p:cNvPr>
          <p:cNvPicPr>
            <a:picLocks noChangeAspect="1"/>
          </p:cNvPicPr>
          <p:nvPr/>
        </p:nvPicPr>
        <p:blipFill>
          <a:blip r:embed="rId3"/>
          <a:stretch>
            <a:fillRect/>
          </a:stretch>
        </p:blipFill>
        <p:spPr>
          <a:xfrm>
            <a:off x="6072465" y="3170246"/>
            <a:ext cx="5031684" cy="2284045"/>
          </a:xfrm>
          <a:prstGeom prst="rect">
            <a:avLst/>
          </a:prstGeom>
        </p:spPr>
      </p:pic>
    </p:spTree>
    <p:extLst>
      <p:ext uri="{BB962C8B-B14F-4D97-AF65-F5344CB8AC3E}">
        <p14:creationId xmlns:p14="http://schemas.microsoft.com/office/powerpoint/2010/main" val="29978768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D2E9A-A65F-E949-9A76-3BA1F042FABC}"/>
              </a:ext>
            </a:extLst>
          </p:cNvPr>
          <p:cNvSpPr>
            <a:spLocks noGrp="1"/>
          </p:cNvSpPr>
          <p:nvPr>
            <p:ph type="title"/>
          </p:nvPr>
        </p:nvSpPr>
        <p:spPr/>
        <p:txBody>
          <a:bodyPr/>
          <a:lstStyle/>
          <a:p>
            <a:r>
              <a:rPr kumimoji="1" lang="zh-CN" altLang="en-US" dirty="0">
                <a:latin typeface="Gill Sans MT" panose="020B0502020104020203" pitchFamily="34" charset="0"/>
              </a:rPr>
              <a:t>大模型训练挑战（</a:t>
            </a:r>
            <a:r>
              <a:rPr kumimoji="1" lang="en-US" altLang="zh-CN" dirty="0">
                <a:latin typeface="Gill Sans MT" panose="020B0502020104020203" pitchFamily="34" charset="0"/>
              </a:rPr>
              <a:t>IIII）</a:t>
            </a:r>
            <a:r>
              <a:rPr kumimoji="1" lang="zh-CN" altLang="en-US" dirty="0">
                <a:latin typeface="Gill Sans MT" panose="020B0502020104020203" pitchFamily="34" charset="0"/>
              </a:rPr>
              <a:t>：调优难点增大</a:t>
            </a:r>
          </a:p>
        </p:txBody>
      </p:sp>
      <p:sp>
        <p:nvSpPr>
          <p:cNvPr id="3" name="内容占位符 2">
            <a:extLst>
              <a:ext uri="{FF2B5EF4-FFF2-40B4-BE49-F238E27FC236}">
                <a16:creationId xmlns:a16="http://schemas.microsoft.com/office/drawing/2014/main" id="{A37AD527-340D-EB43-95B4-BDE6F19D22D0}"/>
              </a:ext>
            </a:extLst>
          </p:cNvPr>
          <p:cNvSpPr>
            <a:spLocks noGrp="1"/>
          </p:cNvSpPr>
          <p:nvPr>
            <p:ph sz="half" idx="1"/>
          </p:nvPr>
        </p:nvSpPr>
        <p:spPr>
          <a:xfrm>
            <a:off x="623636" y="1360170"/>
            <a:ext cx="5861248" cy="4994910"/>
          </a:xfrm>
        </p:spPr>
        <p:txBody>
          <a:bodyPr/>
          <a:lstStyle/>
          <a:p>
            <a:r>
              <a:rPr lang="zh-CN" altLang="en-US" dirty="0"/>
              <a:t>在数千节点的集群上进行模型开发，听到就头皮发麻。</a:t>
            </a:r>
            <a:endParaRPr lang="en-US" altLang="zh-CN" dirty="0"/>
          </a:p>
          <a:p>
            <a:r>
              <a:rPr lang="zh-CN" altLang="en-US" dirty="0"/>
              <a:t>我平时把</a:t>
            </a:r>
            <a:r>
              <a:rPr lang="en-US" altLang="zh-CN" dirty="0" err="1"/>
              <a:t>EfficientNet</a:t>
            </a:r>
            <a:r>
              <a:rPr lang="zh-CN" altLang="en-US" dirty="0"/>
              <a:t>网络模型魔改，还不一定能够收敛，调一次参数再训练一次，单机多卡一个星期就过去了。那要是大模型训练了</a:t>
            </a:r>
            <a:r>
              <a:rPr lang="en-US" altLang="zh-CN" dirty="0"/>
              <a:t>1</a:t>
            </a:r>
            <a:r>
              <a:rPr lang="zh-CN" altLang="en-US" dirty="0"/>
              <a:t>个月遇到</a:t>
            </a:r>
            <a:r>
              <a:rPr lang="en-US" altLang="zh-CN" dirty="0"/>
              <a:t>Loss</a:t>
            </a:r>
            <a:r>
              <a:rPr lang="zh-CN" altLang="en-US" dirty="0"/>
              <a:t>跑飞了怎么办？</a:t>
            </a:r>
          </a:p>
        </p:txBody>
      </p:sp>
      <p:pic>
        <p:nvPicPr>
          <p:cNvPr id="5" name="图片 4">
            <a:extLst>
              <a:ext uri="{FF2B5EF4-FFF2-40B4-BE49-F238E27FC236}">
                <a16:creationId xmlns:a16="http://schemas.microsoft.com/office/drawing/2014/main" id="{40F1940E-99E6-0941-8D1A-D04ECAE577F0}"/>
              </a:ext>
            </a:extLst>
          </p:cNvPr>
          <p:cNvPicPr>
            <a:picLocks noChangeAspect="1"/>
          </p:cNvPicPr>
          <p:nvPr/>
        </p:nvPicPr>
        <p:blipFill>
          <a:blip r:embed="rId2"/>
          <a:stretch>
            <a:fillRect/>
          </a:stretch>
        </p:blipFill>
        <p:spPr>
          <a:xfrm>
            <a:off x="7189132" y="1611039"/>
            <a:ext cx="4048123" cy="4493172"/>
          </a:xfrm>
          <a:prstGeom prst="rect">
            <a:avLst/>
          </a:prstGeom>
        </p:spPr>
      </p:pic>
    </p:spTree>
    <p:extLst>
      <p:ext uri="{BB962C8B-B14F-4D97-AF65-F5344CB8AC3E}">
        <p14:creationId xmlns:p14="http://schemas.microsoft.com/office/powerpoint/2010/main" val="5779335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Gill Sans MT" panose="020B0502020104020203" pitchFamily="34" charset="0"/>
              </a:rPr>
              <a:t>大模型训练挑战（</a:t>
            </a:r>
            <a:r>
              <a:rPr kumimoji="1" lang="en-US" altLang="zh-CN" dirty="0">
                <a:latin typeface="Gill Sans MT" panose="020B0502020104020203" pitchFamily="34" charset="0"/>
              </a:rPr>
              <a:t>IIII）</a:t>
            </a:r>
            <a:r>
              <a:rPr kumimoji="1" lang="zh-CN" altLang="en-US" dirty="0">
                <a:latin typeface="Gill Sans MT" panose="020B0502020104020203" pitchFamily="34" charset="0"/>
              </a:rPr>
              <a:t>：调优难点增大</a:t>
            </a:r>
            <a:endParaRPr kumimoji="1" lang="zh-CN" altLang="en-US" sz="2800" dirty="0">
              <a:solidFill>
                <a:srgbClr val="F78898"/>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623635" y="1424880"/>
            <a:ext cx="10748558" cy="961225"/>
          </a:xfrm>
          <a:prstGeom prst="rect">
            <a:avLst/>
          </a:prstGeom>
        </p:spPr>
        <p:txBody>
          <a:bodyPr wrap="square">
            <a:spAutoFit/>
          </a:bodyPr>
          <a:lstStyle/>
          <a:p>
            <a:pPr defTabSz="913746">
              <a:lnSpc>
                <a:spcPct val="150000"/>
              </a:lnSpc>
            </a:pPr>
            <a:r>
              <a:rPr lang="zh-CN" altLang="en-US" sz="2000" dirty="0">
                <a:solidFill>
                  <a:srgbClr val="374154"/>
                </a:solidFill>
                <a:latin typeface="+mj-ea"/>
                <a:ea typeface="+mj-ea"/>
                <a:cs typeface="Arial" pitchFamily="34" charset="0"/>
              </a:rPr>
              <a:t>在数千节点的集群上，要保证计算的正确性</a:t>
            </a:r>
            <a:r>
              <a:rPr lang="en-US" altLang="zh-CN" sz="2000" dirty="0">
                <a:solidFill>
                  <a:srgbClr val="374154"/>
                </a:solidFill>
                <a:latin typeface="+mj-ea"/>
                <a:ea typeface="+mj-ea"/>
                <a:cs typeface="Arial" pitchFamily="34" charset="0"/>
              </a:rPr>
              <a:t>/</a:t>
            </a:r>
            <a:r>
              <a:rPr lang="zh-CN" altLang="en-US" sz="2000" dirty="0">
                <a:solidFill>
                  <a:srgbClr val="374154"/>
                </a:solidFill>
                <a:latin typeface="+mj-ea"/>
                <a:ea typeface="+mj-ea"/>
                <a:cs typeface="Arial" pitchFamily="34" charset="0"/>
              </a:rPr>
              <a:t>性能</a:t>
            </a:r>
            <a:r>
              <a:rPr lang="en-US" altLang="zh-CN" sz="2000" dirty="0">
                <a:solidFill>
                  <a:srgbClr val="374154"/>
                </a:solidFill>
                <a:latin typeface="+mj-ea"/>
                <a:ea typeface="+mj-ea"/>
                <a:cs typeface="Arial" pitchFamily="34" charset="0"/>
              </a:rPr>
              <a:t>/</a:t>
            </a:r>
            <a:r>
              <a:rPr lang="zh-CN" altLang="en-US" sz="2000" dirty="0">
                <a:solidFill>
                  <a:srgbClr val="374154"/>
                </a:solidFill>
                <a:latin typeface="+mj-ea"/>
                <a:ea typeface="+mj-ea"/>
                <a:cs typeface="Arial" pitchFamily="34" charset="0"/>
              </a:rPr>
              <a:t>可用性，调优难度增加，发现精度问题难以排查，故障恢复影响整个集群作业。</a:t>
            </a:r>
          </a:p>
        </p:txBody>
      </p:sp>
      <p:pic>
        <p:nvPicPr>
          <p:cNvPr id="3" name="图片 2">
            <a:extLst>
              <a:ext uri="{FF2B5EF4-FFF2-40B4-BE49-F238E27FC236}">
                <a16:creationId xmlns:a16="http://schemas.microsoft.com/office/drawing/2014/main" id="{74211683-36F8-A743-8442-9D7911C79DA8}"/>
              </a:ext>
            </a:extLst>
          </p:cNvPr>
          <p:cNvPicPr>
            <a:picLocks noChangeAspect="1"/>
          </p:cNvPicPr>
          <p:nvPr/>
        </p:nvPicPr>
        <p:blipFill>
          <a:blip r:embed="rId2"/>
          <a:stretch>
            <a:fillRect/>
          </a:stretch>
        </p:blipFill>
        <p:spPr>
          <a:xfrm>
            <a:off x="1054559" y="2565225"/>
            <a:ext cx="5188585" cy="3734362"/>
          </a:xfrm>
          <a:prstGeom prst="rect">
            <a:avLst/>
          </a:prstGeom>
        </p:spPr>
      </p:pic>
      <p:pic>
        <p:nvPicPr>
          <p:cNvPr id="5" name="图片 4">
            <a:extLst>
              <a:ext uri="{FF2B5EF4-FFF2-40B4-BE49-F238E27FC236}">
                <a16:creationId xmlns:a16="http://schemas.microsoft.com/office/drawing/2014/main" id="{0A2A1390-3492-A349-AFFB-82391F319D21}"/>
              </a:ext>
            </a:extLst>
          </p:cNvPr>
          <p:cNvPicPr>
            <a:picLocks noChangeAspect="1"/>
          </p:cNvPicPr>
          <p:nvPr/>
        </p:nvPicPr>
        <p:blipFill>
          <a:blip r:embed="rId3"/>
          <a:stretch>
            <a:fillRect/>
          </a:stretch>
        </p:blipFill>
        <p:spPr>
          <a:xfrm>
            <a:off x="6470161" y="4439164"/>
            <a:ext cx="4450083" cy="1860422"/>
          </a:xfrm>
          <a:prstGeom prst="rect">
            <a:avLst/>
          </a:prstGeom>
        </p:spPr>
      </p:pic>
      <p:pic>
        <p:nvPicPr>
          <p:cNvPr id="6" name="图片 5">
            <a:extLst>
              <a:ext uri="{FF2B5EF4-FFF2-40B4-BE49-F238E27FC236}">
                <a16:creationId xmlns:a16="http://schemas.microsoft.com/office/drawing/2014/main" id="{1FF62102-965B-C94B-87A2-4C2B0CFB1ECF}"/>
              </a:ext>
            </a:extLst>
          </p:cNvPr>
          <p:cNvPicPr>
            <a:picLocks noChangeAspect="1"/>
          </p:cNvPicPr>
          <p:nvPr/>
        </p:nvPicPr>
        <p:blipFill>
          <a:blip r:embed="rId4"/>
          <a:stretch>
            <a:fillRect/>
          </a:stretch>
        </p:blipFill>
        <p:spPr>
          <a:xfrm>
            <a:off x="6470161" y="2561654"/>
            <a:ext cx="4450083" cy="1699471"/>
          </a:xfrm>
          <a:prstGeom prst="rect">
            <a:avLst/>
          </a:prstGeom>
        </p:spPr>
      </p:pic>
    </p:spTree>
    <p:extLst>
      <p:ext uri="{BB962C8B-B14F-4D97-AF65-F5344CB8AC3E}">
        <p14:creationId xmlns:p14="http://schemas.microsoft.com/office/powerpoint/2010/main" val="36318240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5FA2F50-304D-EE4A-A4F1-65596264FCB2}"/>
              </a:ext>
            </a:extLst>
          </p:cNvPr>
          <p:cNvSpPr/>
          <p:nvPr/>
        </p:nvSpPr>
        <p:spPr bwMode="auto">
          <a:xfrm>
            <a:off x="844924" y="1493352"/>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grpSp>
        <p:nvGrpSpPr>
          <p:cNvPr id="5" name="组合 4">
            <a:extLst>
              <a:ext uri="{FF2B5EF4-FFF2-40B4-BE49-F238E27FC236}">
                <a16:creationId xmlns:a16="http://schemas.microsoft.com/office/drawing/2014/main" id="{8A89A549-BD24-2D4F-B4A2-A51C7EEF36FD}"/>
              </a:ext>
            </a:extLst>
          </p:cNvPr>
          <p:cNvGrpSpPr/>
          <p:nvPr/>
        </p:nvGrpSpPr>
        <p:grpSpPr>
          <a:xfrm>
            <a:off x="1213983" y="1655003"/>
            <a:ext cx="4179894" cy="890757"/>
            <a:chOff x="8189503" y="1633419"/>
            <a:chExt cx="4181528" cy="891104"/>
          </a:xfrm>
        </p:grpSpPr>
        <p:sp>
          <p:nvSpPr>
            <p:cNvPr id="6" name="矩形 17">
              <a:extLst>
                <a:ext uri="{FF2B5EF4-FFF2-40B4-BE49-F238E27FC236}">
                  <a16:creationId xmlns:a16="http://schemas.microsoft.com/office/drawing/2014/main" id="{2F2FE708-3C99-3C41-BF87-A2395992A06A}"/>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内存</a:t>
              </a:r>
              <a:endParaRPr lang="zh-CN" altLang="en-US" sz="1999" dirty="0">
                <a:solidFill>
                  <a:srgbClr val="374154"/>
                </a:solidFill>
                <a:latin typeface="+mj-ea"/>
                <a:ea typeface="+mj-ea"/>
                <a:cs typeface="Arial" pitchFamily="34" charset="0"/>
              </a:endParaRPr>
            </a:p>
          </p:txBody>
        </p:sp>
        <p:sp>
          <p:nvSpPr>
            <p:cNvPr id="7" name="矩形 6">
              <a:extLst>
                <a:ext uri="{FF2B5EF4-FFF2-40B4-BE49-F238E27FC236}">
                  <a16:creationId xmlns:a16="http://schemas.microsoft.com/office/drawing/2014/main" id="{01E2EC1F-7F22-124C-B58D-9412498CBF01}"/>
                </a:ext>
              </a:extLst>
            </p:cNvPr>
            <p:cNvSpPr/>
            <p:nvPr/>
          </p:nvSpPr>
          <p:spPr>
            <a:xfrm>
              <a:off x="9120592" y="1633419"/>
              <a:ext cx="3250439" cy="891104"/>
            </a:xfrm>
            <a:prstGeom prst="rect">
              <a:avLst/>
            </a:prstGeom>
          </p:spPr>
          <p:txBody>
            <a:bodyPr wrap="square">
              <a:spAutoFit/>
            </a:bodyPr>
            <a:lstStyle/>
            <a:p>
              <a:pPr marL="285750" indent="-285750" defTabSz="913746">
                <a:lnSpc>
                  <a:spcPct val="150000"/>
                </a:lnSpc>
                <a:buClr>
                  <a:srgbClr val="92D050"/>
                </a:buClr>
                <a:buFont typeface="Arial" panose="020B0604020202020204" pitchFamily="34" charset="0"/>
                <a:buChar char="•"/>
              </a:pPr>
              <a:r>
                <a:rPr lang="en-US" altLang="zh-CN" sz="1200" dirty="0">
                  <a:solidFill>
                    <a:srgbClr val="374154"/>
                  </a:solidFill>
                  <a:latin typeface="Gill Sans MT" panose="020B0502020104020203" pitchFamily="34" charset="0"/>
                  <a:cs typeface="Arial" pitchFamily="34" charset="0"/>
                </a:rPr>
                <a:t>175B</a:t>
              </a:r>
              <a:r>
                <a:rPr lang="zh-CN" altLang="en-US" sz="1200" dirty="0">
                  <a:solidFill>
                    <a:srgbClr val="374154"/>
                  </a:solidFill>
                  <a:latin typeface="Gill Sans MT" panose="020B0502020104020203" pitchFamily="34" charset="0"/>
                  <a:cs typeface="Arial" pitchFamily="34" charset="0"/>
                </a:rPr>
                <a:t>参数模型，参数放内存占用</a:t>
              </a:r>
              <a:r>
                <a:rPr lang="en-US" altLang="zh-CN" sz="1200" dirty="0">
                  <a:solidFill>
                    <a:srgbClr val="374154"/>
                  </a:solidFill>
                  <a:latin typeface="Gill Sans MT" panose="020B0502020104020203" pitchFamily="34" charset="0"/>
                  <a:cs typeface="Arial" pitchFamily="34" charset="0"/>
                </a:rPr>
                <a:t>700GB</a:t>
              </a:r>
              <a:r>
                <a:rPr lang="zh-CN" altLang="en-US" sz="1200" dirty="0">
                  <a:solidFill>
                    <a:srgbClr val="374154"/>
                  </a:solidFill>
                  <a:latin typeface="Gill Sans MT" panose="020B0502020104020203" pitchFamily="34" charset="0"/>
                  <a:cs typeface="Arial" pitchFamily="34" charset="0"/>
                </a:rPr>
                <a:t>内存（</a:t>
              </a:r>
              <a:r>
                <a:rPr lang="en-US" altLang="zh-CN" sz="1200" dirty="0">
                  <a:solidFill>
                    <a:srgbClr val="374154"/>
                  </a:solidFill>
                  <a:latin typeface="Gill Sans MT" panose="020B0502020104020203" pitchFamily="34" charset="0"/>
                  <a:cs typeface="Arial" pitchFamily="34" charset="0"/>
                </a:rPr>
                <a:t>HBM</a:t>
              </a:r>
              <a:r>
                <a:rPr lang="zh-CN" altLang="en-US" sz="1200" dirty="0">
                  <a:solidFill>
                    <a:srgbClr val="374154"/>
                  </a:solidFill>
                  <a:latin typeface="Gill Sans MT" panose="020B0502020104020203" pitchFamily="34" charset="0"/>
                  <a:cs typeface="Arial" pitchFamily="34" charset="0"/>
                </a:rPr>
                <a:t>），训练过程会增加</a:t>
              </a:r>
              <a:r>
                <a:rPr lang="en-US" altLang="zh-CN" sz="1200" dirty="0">
                  <a:solidFill>
                    <a:srgbClr val="374154"/>
                  </a:solidFill>
                  <a:latin typeface="Gill Sans MT" panose="020B0502020104020203" pitchFamily="34" charset="0"/>
                  <a:cs typeface="Arial" pitchFamily="34" charset="0"/>
                </a:rPr>
                <a:t>7~8</a:t>
              </a:r>
              <a:r>
                <a:rPr lang="zh-CN" altLang="en-US" sz="1200" dirty="0">
                  <a:solidFill>
                    <a:srgbClr val="374154"/>
                  </a:solidFill>
                  <a:latin typeface="Gill Sans MT" panose="020B0502020104020203" pitchFamily="34" charset="0"/>
                  <a:cs typeface="Arial" pitchFamily="34" charset="0"/>
                </a:rPr>
                <a:t>倍内存开销</a:t>
              </a:r>
              <a:r>
                <a:rPr lang="en-US" altLang="zh-CN" sz="1200" dirty="0">
                  <a:solidFill>
                    <a:srgbClr val="374154"/>
                  </a:solidFill>
                  <a:latin typeface="Gill Sans MT" panose="020B0502020104020203" pitchFamily="34" charset="0"/>
                  <a:cs typeface="Arial" pitchFamily="34" charset="0"/>
                </a:rPr>
                <a:t>~5600GB</a:t>
              </a:r>
              <a:r>
                <a:rPr lang="zh-CN" altLang="en-US" sz="1200" dirty="0">
                  <a:solidFill>
                    <a:srgbClr val="374154"/>
                  </a:solidFill>
                  <a:latin typeface="Gill Sans MT" panose="020B0502020104020203" pitchFamily="34" charset="0"/>
                  <a:cs typeface="Arial" pitchFamily="34" charset="0"/>
                </a:rPr>
                <a:t>内存</a:t>
              </a:r>
            </a:p>
          </p:txBody>
        </p:sp>
      </p:grpSp>
      <p:grpSp>
        <p:nvGrpSpPr>
          <p:cNvPr id="9" name="组合 8">
            <a:extLst>
              <a:ext uri="{FF2B5EF4-FFF2-40B4-BE49-F238E27FC236}">
                <a16:creationId xmlns:a16="http://schemas.microsoft.com/office/drawing/2014/main" id="{E0199751-0F33-F149-AA4C-EF9229954E4D}"/>
              </a:ext>
            </a:extLst>
          </p:cNvPr>
          <p:cNvGrpSpPr/>
          <p:nvPr/>
        </p:nvGrpSpPr>
        <p:grpSpPr>
          <a:xfrm>
            <a:off x="6909145" y="1562100"/>
            <a:ext cx="4179894" cy="890693"/>
            <a:chOff x="8189503" y="1631948"/>
            <a:chExt cx="4181528" cy="891040"/>
          </a:xfrm>
        </p:grpSpPr>
        <p:sp>
          <p:nvSpPr>
            <p:cNvPr id="10" name="矩形 17">
              <a:extLst>
                <a:ext uri="{FF2B5EF4-FFF2-40B4-BE49-F238E27FC236}">
                  <a16:creationId xmlns:a16="http://schemas.microsoft.com/office/drawing/2014/main" id="{18DC2616-46B9-8340-B593-4211EA64287D}"/>
                </a:ext>
              </a:extLst>
            </p:cNvPr>
            <p:cNvSpPr/>
            <p:nvPr/>
          </p:nvSpPr>
          <p:spPr>
            <a:xfrm>
              <a:off x="8189503" y="1966787"/>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性能</a:t>
              </a:r>
              <a:endParaRPr lang="zh-CN" altLang="en-US" sz="1999" dirty="0">
                <a:solidFill>
                  <a:srgbClr val="374154"/>
                </a:solidFill>
                <a:latin typeface="+mj-ea"/>
                <a:ea typeface="+mj-ea"/>
                <a:cs typeface="Arial" pitchFamily="34" charset="0"/>
              </a:endParaRPr>
            </a:p>
          </p:txBody>
        </p:sp>
        <p:sp>
          <p:nvSpPr>
            <p:cNvPr id="11" name="矩形 10">
              <a:extLst>
                <a:ext uri="{FF2B5EF4-FFF2-40B4-BE49-F238E27FC236}">
                  <a16:creationId xmlns:a16="http://schemas.microsoft.com/office/drawing/2014/main" id="{E6A3738C-422D-B64E-9932-6C5D52A6484F}"/>
                </a:ext>
              </a:extLst>
            </p:cNvPr>
            <p:cNvSpPr/>
            <p:nvPr/>
          </p:nvSpPr>
          <p:spPr>
            <a:xfrm>
              <a:off x="9120592" y="1631948"/>
              <a:ext cx="3250439" cy="891040"/>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不仅要求</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芯片的计算性能足够强悍，同时也依赖于</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框架的大规模分布式训练的运行和调度效率</a:t>
              </a:r>
            </a:p>
          </p:txBody>
        </p:sp>
      </p:grpSp>
      <p:grpSp>
        <p:nvGrpSpPr>
          <p:cNvPr id="17" name="组合 16">
            <a:extLst>
              <a:ext uri="{FF2B5EF4-FFF2-40B4-BE49-F238E27FC236}">
                <a16:creationId xmlns:a16="http://schemas.microsoft.com/office/drawing/2014/main" id="{1AE01BFB-65B9-5944-8259-6826196E2F9D}"/>
              </a:ext>
            </a:extLst>
          </p:cNvPr>
          <p:cNvGrpSpPr/>
          <p:nvPr/>
        </p:nvGrpSpPr>
        <p:grpSpPr>
          <a:xfrm>
            <a:off x="6915116" y="3467632"/>
            <a:ext cx="4173923" cy="610488"/>
            <a:chOff x="8195476" y="1835515"/>
            <a:chExt cx="4175555" cy="610726"/>
          </a:xfrm>
        </p:grpSpPr>
        <p:sp>
          <p:nvSpPr>
            <p:cNvPr id="18" name="矩形 17">
              <a:extLst>
                <a:ext uri="{FF2B5EF4-FFF2-40B4-BE49-F238E27FC236}">
                  <a16:creationId xmlns:a16="http://schemas.microsoft.com/office/drawing/2014/main" id="{29A26925-CF56-4D4B-9867-E7ED135FD845}"/>
                </a:ext>
              </a:extLst>
            </p:cNvPr>
            <p:cNvSpPr/>
            <p:nvPr/>
          </p:nvSpPr>
          <p:spPr>
            <a:xfrm>
              <a:off x="8195476" y="2004922"/>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调优</a:t>
              </a:r>
              <a:endParaRPr lang="zh-CN" altLang="en-US" sz="1999" dirty="0">
                <a:solidFill>
                  <a:srgbClr val="374154"/>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9120592" y="1835515"/>
              <a:ext cx="3250439" cy="6107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在数千节点的集群上，要保证计算的正确性</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性能</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可用性</a:t>
              </a:r>
            </a:p>
          </p:txBody>
        </p:sp>
      </p:gr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sz="2800" dirty="0">
                <a:latin typeface="+mj-ea"/>
                <a:ea typeface="+mj-ea"/>
                <a:cs typeface="Arial" pitchFamily="34" charset="0"/>
              </a:rPr>
              <a:t>大模型训练遇到的挑战</a:t>
            </a:r>
          </a:p>
        </p:txBody>
      </p:sp>
      <p:grpSp>
        <p:nvGrpSpPr>
          <p:cNvPr id="23" name="组合 22">
            <a:extLst>
              <a:ext uri="{FF2B5EF4-FFF2-40B4-BE49-F238E27FC236}">
                <a16:creationId xmlns:a16="http://schemas.microsoft.com/office/drawing/2014/main" id="{E27DA225-EFD8-A545-B22D-D05D9F4218CA}"/>
              </a:ext>
            </a:extLst>
          </p:cNvPr>
          <p:cNvGrpSpPr/>
          <p:nvPr/>
        </p:nvGrpSpPr>
        <p:grpSpPr>
          <a:xfrm>
            <a:off x="1213983" y="3535184"/>
            <a:ext cx="4179894" cy="613693"/>
            <a:chOff x="8189503" y="1789419"/>
            <a:chExt cx="4181528" cy="613933"/>
          </a:xfrm>
        </p:grpSpPr>
        <p:sp>
          <p:nvSpPr>
            <p:cNvPr id="24" name="矩形 17">
              <a:extLst>
                <a:ext uri="{FF2B5EF4-FFF2-40B4-BE49-F238E27FC236}">
                  <a16:creationId xmlns:a16="http://schemas.microsoft.com/office/drawing/2014/main" id="{11C33A3D-C9E5-6B43-A8A0-5E0A0F7E8C97}"/>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通讯</a:t>
              </a:r>
              <a:endParaRPr lang="zh-CN" altLang="en-US" sz="1999" dirty="0">
                <a:solidFill>
                  <a:srgbClr val="374154"/>
                </a:solidFill>
                <a:latin typeface="+mj-ea"/>
                <a:ea typeface="+mj-ea"/>
                <a:cs typeface="Arial" pitchFamily="34" charset="0"/>
              </a:endParaRPr>
            </a:p>
          </p:txBody>
        </p:sp>
        <p:sp>
          <p:nvSpPr>
            <p:cNvPr id="25" name="矩形 24">
              <a:extLst>
                <a:ext uri="{FF2B5EF4-FFF2-40B4-BE49-F238E27FC236}">
                  <a16:creationId xmlns:a16="http://schemas.microsoft.com/office/drawing/2014/main" id="{AFF5B89C-FD4F-A14A-A9B4-6D76911E885B}"/>
                </a:ext>
              </a:extLst>
            </p:cNvPr>
            <p:cNvSpPr/>
            <p:nvPr/>
          </p:nvSpPr>
          <p:spPr>
            <a:xfrm>
              <a:off x="9120592" y="1789419"/>
              <a:ext cx="3250439" cy="613933"/>
            </a:xfrm>
            <a:prstGeom prst="rect">
              <a:avLst/>
            </a:prstGeom>
          </p:spPr>
          <p:txBody>
            <a:bodyPr wrap="square">
              <a:spAutoFit/>
            </a:bodyPr>
            <a:lstStyle/>
            <a:p>
              <a:pPr defTabSz="913746">
                <a:lnSpc>
                  <a:spcPct val="150000"/>
                </a:lnSpc>
              </a:pPr>
              <a:r>
                <a:rPr lang="zh-CN" altLang="en-US" sz="1200" dirty="0">
                  <a:solidFill>
                    <a:srgbClr val="374154"/>
                  </a:solidFill>
                  <a:latin typeface="+mj-ea"/>
                  <a:cs typeface="Arial" pitchFamily="34" charset="0"/>
                </a:rPr>
                <a:t>大模型参数量过多，需要对模型进行切分（模型并行</a:t>
              </a:r>
              <a:r>
                <a:rPr lang="en-US" altLang="zh-CN" sz="1200" dirty="0">
                  <a:solidFill>
                    <a:srgbClr val="374154"/>
                  </a:solidFill>
                  <a:latin typeface="+mj-ea"/>
                  <a:cs typeface="Arial" pitchFamily="34" charset="0"/>
                </a:rPr>
                <a:t>/</a:t>
              </a:r>
              <a:r>
                <a:rPr lang="zh-CN" altLang="en-US" sz="1200" dirty="0">
                  <a:solidFill>
                    <a:srgbClr val="374154"/>
                  </a:solidFill>
                  <a:latin typeface="+mj-ea"/>
                  <a:cs typeface="Arial" pitchFamily="34" charset="0"/>
                </a:rPr>
                <a:t>数据并行），因此引入了通信问题。</a:t>
              </a:r>
              <a:endParaRPr lang="zh-CN" altLang="en-US" sz="1200" dirty="0">
                <a:solidFill>
                  <a:srgbClr val="374154"/>
                </a:solidFill>
                <a:latin typeface="+mj-ea"/>
                <a:ea typeface="+mj-ea"/>
                <a:cs typeface="Arial" pitchFamily="34" charset="0"/>
              </a:endParaRPr>
            </a:p>
          </p:txBody>
        </p:sp>
      </p:grpSp>
      <p:sp>
        <p:nvSpPr>
          <p:cNvPr id="26" name="矩形 25">
            <a:extLst>
              <a:ext uri="{FF2B5EF4-FFF2-40B4-BE49-F238E27FC236}">
                <a16:creationId xmlns:a16="http://schemas.microsoft.com/office/drawing/2014/main" id="{C8046458-4B51-9948-99CE-0671509C35A2}"/>
              </a:ext>
            </a:extLst>
          </p:cNvPr>
          <p:cNvSpPr/>
          <p:nvPr/>
        </p:nvSpPr>
        <p:spPr bwMode="auto">
          <a:xfrm>
            <a:off x="844924" y="3240662"/>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sp>
        <p:nvSpPr>
          <p:cNvPr id="27" name="矩形 26">
            <a:extLst>
              <a:ext uri="{FF2B5EF4-FFF2-40B4-BE49-F238E27FC236}">
                <a16:creationId xmlns:a16="http://schemas.microsoft.com/office/drawing/2014/main" id="{091F294E-0F14-3046-A1AA-0D58EBD3CAA6}"/>
              </a:ext>
            </a:extLst>
          </p:cNvPr>
          <p:cNvSpPr/>
          <p:nvPr/>
        </p:nvSpPr>
        <p:spPr bwMode="auto">
          <a:xfrm>
            <a:off x="6452814" y="1410131"/>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
        <p:nvSpPr>
          <p:cNvPr id="28" name="矩形 27">
            <a:extLst>
              <a:ext uri="{FF2B5EF4-FFF2-40B4-BE49-F238E27FC236}">
                <a16:creationId xmlns:a16="http://schemas.microsoft.com/office/drawing/2014/main" id="{18E76149-D6CE-CD4A-ABF2-9D4C1A00B8EC}"/>
              </a:ext>
            </a:extLst>
          </p:cNvPr>
          <p:cNvSpPr/>
          <p:nvPr/>
        </p:nvSpPr>
        <p:spPr bwMode="auto">
          <a:xfrm>
            <a:off x="6452814" y="3224069"/>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
        <p:nvSpPr>
          <p:cNvPr id="20" name="矩形 19">
            <a:extLst>
              <a:ext uri="{FF2B5EF4-FFF2-40B4-BE49-F238E27FC236}">
                <a16:creationId xmlns:a16="http://schemas.microsoft.com/office/drawing/2014/main" id="{5B9D71DA-A7ED-2A45-B9AF-D28E60FA8FF6}"/>
              </a:ext>
            </a:extLst>
          </p:cNvPr>
          <p:cNvSpPr/>
          <p:nvPr/>
        </p:nvSpPr>
        <p:spPr>
          <a:xfrm>
            <a:off x="782491" y="4732761"/>
            <a:ext cx="10159405" cy="1308820"/>
          </a:xfrm>
          <a:prstGeom prst="rect">
            <a:avLst/>
          </a:prstGeom>
        </p:spPr>
        <p:txBody>
          <a:bodyPr wrap="square">
            <a:spAutoFit/>
          </a:bodyPr>
          <a:lstStyle/>
          <a:p>
            <a:pPr algn="ctr">
              <a:lnSpc>
                <a:spcPct val="150000"/>
              </a:lnSpc>
            </a:pPr>
            <a:r>
              <a:rPr lang="zh-CN" altLang="en-US" sz="2800" b="1" dirty="0">
                <a:solidFill>
                  <a:srgbClr val="C00000"/>
                </a:solidFill>
                <a:latin typeface="+mj-ea"/>
                <a:ea typeface="+mj-ea"/>
              </a:rPr>
              <a:t>大模型训练考验的是算法、数据、框架、资源调度</a:t>
            </a:r>
            <a:endParaRPr lang="en-US" altLang="zh-CN" sz="2800" b="1" dirty="0">
              <a:solidFill>
                <a:srgbClr val="C00000"/>
              </a:solidFill>
              <a:latin typeface="+mj-ea"/>
              <a:ea typeface="+mj-ea"/>
            </a:endParaRPr>
          </a:p>
          <a:p>
            <a:pPr algn="ctr">
              <a:lnSpc>
                <a:spcPct val="150000"/>
              </a:lnSpc>
            </a:pPr>
            <a:r>
              <a:rPr lang="zh-CN" altLang="en-US" sz="2800" b="1" dirty="0">
                <a:solidFill>
                  <a:srgbClr val="C00000"/>
                </a:solidFill>
                <a:latin typeface="+mj-ea"/>
                <a:ea typeface="+mj-ea"/>
              </a:rPr>
              <a:t>全栈和全流程的综合能力</a:t>
            </a:r>
          </a:p>
        </p:txBody>
      </p:sp>
    </p:spTree>
    <p:extLst>
      <p:ext uri="{BB962C8B-B14F-4D97-AF65-F5344CB8AC3E}">
        <p14:creationId xmlns:p14="http://schemas.microsoft.com/office/powerpoint/2010/main" val="11076725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623888" lvl="1" indent="-385763">
              <a:lnSpc>
                <a:spcPct val="200000"/>
              </a:lnSpc>
              <a:buFont typeface="Arial" panose="020B0604020202020204" pitchFamily="34" charset="0"/>
              <a:buChar char="•"/>
            </a:pPr>
            <a:r>
              <a:rPr lang="zh-CN" altLang="en-US" sz="3200" b="1" dirty="0">
                <a:solidFill>
                  <a:srgbClr val="595757"/>
                </a:solidFill>
                <a:latin typeface="Futura Medium" panose="020B0602020204020303" pitchFamily="34" charset="-79"/>
                <a:cs typeface="Futura Medium" panose="020B0602020204020303" pitchFamily="34" charset="-79"/>
              </a:rPr>
              <a:t>大模型对 </a:t>
            </a: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系统的挑战</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zh-CN" altLang="en-US" sz="2400" dirty="0">
                <a:solidFill>
                  <a:srgbClr val="595757"/>
                </a:solidFill>
                <a:latin typeface="Futura Medium" panose="020B0602020204020303" pitchFamily="34" charset="-79"/>
                <a:cs typeface="Futura Medium" panose="020B0602020204020303" pitchFamily="34" charset="-79"/>
              </a:rPr>
              <a:t>什么是大模型</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zh-CN" altLang="en-US" sz="2400" dirty="0">
                <a:solidFill>
                  <a:srgbClr val="595757"/>
                </a:solidFill>
                <a:latin typeface="Futura Medium" panose="020B0602020204020303" pitchFamily="34" charset="-79"/>
                <a:cs typeface="Futura Medium" panose="020B0602020204020303" pitchFamily="34" charset="-79"/>
              </a:rPr>
              <a:t>大模型在算法层挑战</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zh-CN" altLang="en-US" sz="2400" dirty="0">
                <a:solidFill>
                  <a:srgbClr val="595757"/>
                </a:solidFill>
                <a:latin typeface="Futura Medium" panose="020B0602020204020303" pitchFamily="34" charset="-79"/>
                <a:cs typeface="Futura Medium" panose="020B0602020204020303" pitchFamily="34" charset="-79"/>
              </a:rPr>
              <a:t>大模型对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系统冲击</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zh-CN" altLang="en-US" sz="2400" dirty="0">
                <a:solidFill>
                  <a:srgbClr val="595757"/>
                </a:solidFill>
                <a:latin typeface="Futura Medium" panose="020B0602020204020303" pitchFamily="34" charset="-79"/>
                <a:cs typeface="Futura Medium" panose="020B0602020204020303" pitchFamily="34" charset="-79"/>
              </a:rPr>
              <a:t>大模型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系统技术栈</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大模型对</a:t>
            </a:r>
            <a:endParaRPr lang="en-US" altLang="zh-CN" dirty="0">
              <a:latin typeface="Futura Medium" panose="020B0602020204020303" pitchFamily="34" charset="-79"/>
              <a:cs typeface="Futura Medium" panose="020B0602020204020303" pitchFamily="34" charset="-79"/>
            </a:endParaRPr>
          </a:p>
          <a:p>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系统冲击</a:t>
            </a:r>
          </a:p>
        </p:txBody>
      </p:sp>
    </p:spTree>
    <p:extLst>
      <p:ext uri="{BB962C8B-B14F-4D97-AF65-F5344CB8AC3E}">
        <p14:creationId xmlns:p14="http://schemas.microsoft.com/office/powerpoint/2010/main" val="281288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E42273-538F-8246-A6D0-ECCB6230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408" y="511502"/>
            <a:ext cx="6907946" cy="5834996"/>
          </a:xfrm>
          <a:prstGeom prst="rect">
            <a:avLst/>
          </a:prstGeom>
        </p:spPr>
      </p:pic>
    </p:spTree>
    <p:extLst>
      <p:ext uri="{BB962C8B-B14F-4D97-AF65-F5344CB8AC3E}">
        <p14:creationId xmlns:p14="http://schemas.microsoft.com/office/powerpoint/2010/main" val="3807599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2897D2-8BCB-E145-A57A-123800B28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336" y="1175129"/>
            <a:ext cx="6132450" cy="5179951"/>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大模型使能层：分布式训练推理框架</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3517441" cy="4994910"/>
          </a:xfrm>
        </p:spPr>
        <p:txBody>
          <a:bodyPr/>
          <a:lstStyle/>
          <a:p>
            <a:r>
              <a:rPr lang="zh-CN" altLang="en-US" b="1" dirty="0"/>
              <a:t>解决大模型的分布式训练问题：</a:t>
            </a:r>
            <a:r>
              <a:rPr lang="zh-CN" altLang="en-US" dirty="0"/>
              <a:t>提供数据并行、模型并行和流水线并行等分布式并行模式。以集合通信和参数服务器方式进行资源整合。</a:t>
            </a:r>
            <a:endParaRPr lang="zh-CN" altLang="en-US" sz="1800" dirty="0"/>
          </a:p>
        </p:txBody>
      </p:sp>
      <p:sp>
        <p:nvSpPr>
          <p:cNvPr id="7" name="矩形 6">
            <a:extLst>
              <a:ext uri="{FF2B5EF4-FFF2-40B4-BE49-F238E27FC236}">
                <a16:creationId xmlns:a16="http://schemas.microsoft.com/office/drawing/2014/main" id="{2425C6EA-F164-C441-B807-E762519C62FC}"/>
              </a:ext>
            </a:extLst>
          </p:cNvPr>
          <p:cNvSpPr/>
          <p:nvPr/>
        </p:nvSpPr>
        <p:spPr>
          <a:xfrm>
            <a:off x="5644057" y="2501468"/>
            <a:ext cx="5087006" cy="68316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29192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2897D2-8BCB-E145-A57A-123800B28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336" y="1175129"/>
            <a:ext cx="6132450" cy="5179951"/>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硬件体系结构：存储、组网和资源管理</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3401827" cy="4994910"/>
          </a:xfrm>
        </p:spPr>
        <p:txBody>
          <a:bodyPr/>
          <a:lstStyle/>
          <a:p>
            <a:r>
              <a:rPr lang="zh-CN" altLang="en-US" sz="1800" b="1" dirty="0"/>
              <a:t>集群硬件体系结构：</a:t>
            </a:r>
            <a:r>
              <a:rPr lang="zh-CN" altLang="en-US" sz="1800" dirty="0"/>
              <a:t>负责集群的建设，包括存储、网络和程序的执行，互联与加速。</a:t>
            </a:r>
            <a:endParaRPr lang="en-US" altLang="zh-CN" sz="1800" dirty="0"/>
          </a:p>
          <a:p>
            <a:r>
              <a:rPr lang="zh-CN" altLang="en-US" sz="1800" b="1" dirty="0"/>
              <a:t>作业调度和资源管理：</a:t>
            </a:r>
            <a:r>
              <a:rPr lang="zh-CN" altLang="en-US" sz="1800" dirty="0"/>
              <a:t>在更广的层面，作业与作业间需要平台提供调度，运行期资源分配与环境隔离，异构资源集群管理等。将服务器资源池化，通过高效的调度器结合深度学习作业特点和异构硬件拓扑进行高效调度。</a:t>
            </a:r>
          </a:p>
        </p:txBody>
      </p:sp>
      <p:sp>
        <p:nvSpPr>
          <p:cNvPr id="7" name="矩形 6">
            <a:extLst>
              <a:ext uri="{FF2B5EF4-FFF2-40B4-BE49-F238E27FC236}">
                <a16:creationId xmlns:a16="http://schemas.microsoft.com/office/drawing/2014/main" id="{2425C6EA-F164-C441-B807-E762519C62FC}"/>
              </a:ext>
            </a:extLst>
          </p:cNvPr>
          <p:cNvSpPr/>
          <p:nvPr/>
        </p:nvSpPr>
        <p:spPr>
          <a:xfrm>
            <a:off x="5686097" y="4866289"/>
            <a:ext cx="5087006" cy="68316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40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硬件体系结构：</a:t>
            </a:r>
            <a:r>
              <a:rPr lang="en-US" altLang="zh-CN" dirty="0"/>
              <a:t>AI</a:t>
            </a:r>
            <a:r>
              <a:rPr lang="zh-CN" altLang="en-US" dirty="0"/>
              <a:t> 芯片 </a:t>
            </a:r>
            <a:r>
              <a:rPr lang="en-US" altLang="zh-CN" dirty="0"/>
              <a:t>&amp;</a:t>
            </a:r>
            <a:r>
              <a:rPr lang="zh-CN" altLang="en-US" dirty="0"/>
              <a:t> 网络加速器</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3433358" cy="4994910"/>
          </a:xfrm>
        </p:spPr>
        <p:txBody>
          <a:bodyPr/>
          <a:lstStyle/>
          <a:p>
            <a:r>
              <a:rPr lang="zh-CN" altLang="en-US" sz="1800" b="1" dirty="0"/>
              <a:t>硬件接口抽象：</a:t>
            </a:r>
            <a:r>
              <a:rPr lang="en-US" altLang="zh-CN" sz="1800" dirty="0"/>
              <a:t>GPU\TPU\NPU</a:t>
            </a:r>
            <a:r>
              <a:rPr lang="zh-CN" altLang="en-US" sz="1800" dirty="0"/>
              <a:t>和各种 </a:t>
            </a:r>
            <a:r>
              <a:rPr lang="en-US" altLang="zh-CN" sz="1800" dirty="0"/>
              <a:t>DSA</a:t>
            </a:r>
            <a:r>
              <a:rPr lang="zh-CN" altLang="en-US" sz="1800" dirty="0"/>
              <a:t>。统一硬件接口抽象可以复用编译优化策略，让优化与具体底层设备和体系结构适当解耦。</a:t>
            </a:r>
          </a:p>
          <a:p>
            <a:r>
              <a:rPr lang="zh-CN" altLang="en-US" sz="1800" b="1" dirty="0"/>
              <a:t>可扩展网络：</a:t>
            </a:r>
            <a:r>
              <a:rPr lang="en-US" altLang="zh-CN" sz="1800" dirty="0"/>
              <a:t>RDMA</a:t>
            </a:r>
            <a:r>
              <a:rPr lang="zh-CN" altLang="en-US" sz="1800" dirty="0"/>
              <a:t>，</a:t>
            </a:r>
            <a:r>
              <a:rPr lang="en-US" altLang="zh-CN" sz="1800" dirty="0"/>
              <a:t>InifiBand</a:t>
            </a:r>
            <a:r>
              <a:rPr lang="zh-CN" altLang="en-US" sz="1800" dirty="0"/>
              <a:t>，</a:t>
            </a:r>
            <a:r>
              <a:rPr lang="en-US" altLang="zh-CN" sz="1800" dirty="0"/>
              <a:t>NVLink </a:t>
            </a:r>
            <a:r>
              <a:rPr lang="zh-CN" altLang="en-US" sz="1800" dirty="0"/>
              <a:t>等。提供高效 </a:t>
            </a:r>
            <a:r>
              <a:rPr lang="en-US" altLang="zh-CN" sz="1800" dirty="0"/>
              <a:t>NPU</a:t>
            </a:r>
            <a:r>
              <a:rPr lang="zh-CN" altLang="en-US" sz="1800" dirty="0"/>
              <a:t> 到 </a:t>
            </a:r>
            <a:r>
              <a:rPr lang="en-US" altLang="zh-CN" sz="1800" dirty="0"/>
              <a:t>NPU</a:t>
            </a:r>
            <a:r>
              <a:rPr lang="zh-CN" altLang="en-US" sz="1800" dirty="0"/>
              <a:t> 互联，更高带宽，更灵活通信原语与高效的通信聚合算法。</a:t>
            </a:r>
          </a:p>
        </p:txBody>
      </p:sp>
      <p:pic>
        <p:nvPicPr>
          <p:cNvPr id="6" name="图片 5">
            <a:extLst>
              <a:ext uri="{FF2B5EF4-FFF2-40B4-BE49-F238E27FC236}">
                <a16:creationId xmlns:a16="http://schemas.microsoft.com/office/drawing/2014/main" id="{210C4A1E-3A15-AF4E-A588-18AB2A2B8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336" y="1175129"/>
            <a:ext cx="6132450" cy="5179951"/>
          </a:xfrm>
          <a:prstGeom prst="rect">
            <a:avLst/>
          </a:prstGeom>
        </p:spPr>
      </p:pic>
      <p:sp>
        <p:nvSpPr>
          <p:cNvPr id="9" name="矩形 8">
            <a:extLst>
              <a:ext uri="{FF2B5EF4-FFF2-40B4-BE49-F238E27FC236}">
                <a16:creationId xmlns:a16="http://schemas.microsoft.com/office/drawing/2014/main" id="{99D1CAB7-4E6F-014C-91BC-AC1120D13E94}"/>
              </a:ext>
            </a:extLst>
          </p:cNvPr>
          <p:cNvSpPr/>
          <p:nvPr/>
        </p:nvSpPr>
        <p:spPr>
          <a:xfrm>
            <a:off x="8607971" y="5517931"/>
            <a:ext cx="2165131" cy="68316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4707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4.</a:t>
            </a:r>
            <a:r>
              <a:rPr lang="zh-CN" altLang="en-US" dirty="0">
                <a:latin typeface="Futura Medium" panose="020B0602020204020303" pitchFamily="34" charset="-79"/>
                <a:cs typeface="Futura Medium" panose="020B0602020204020303" pitchFamily="34" charset="-79"/>
              </a:rPr>
              <a:t> 大模型 </a:t>
            </a:r>
            <a:r>
              <a:rPr lang="en-US" altLang="zh-CN" dirty="0">
                <a:latin typeface="Futura Medium" panose="020B0602020204020303" pitchFamily="34" charset="-79"/>
                <a:cs typeface="Futura Medium" panose="020B0602020204020303" pitchFamily="34" charset="-79"/>
              </a:rPr>
              <a:t>+</a:t>
            </a:r>
            <a:r>
              <a:rPr lang="zh-CN" altLang="en-US" dirty="0">
                <a:latin typeface="Futura Medium" panose="020B0602020204020303" pitchFamily="34" charset="-79"/>
                <a:cs typeface="Futura Medium" panose="020B0602020204020303" pitchFamily="34" charset="-79"/>
              </a:rPr>
              <a:t> </a:t>
            </a:r>
            <a:endParaRPr lang="en-US" altLang="zh-CN" dirty="0">
              <a:latin typeface="Futura Medium" panose="020B0602020204020303" pitchFamily="34" charset="-79"/>
              <a:cs typeface="Futura Medium" panose="020B0602020204020303" pitchFamily="34" charset="-79"/>
            </a:endParaRPr>
          </a:p>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系统技术栈</a:t>
            </a:r>
          </a:p>
        </p:txBody>
      </p:sp>
    </p:spTree>
    <p:extLst>
      <p:ext uri="{BB962C8B-B14F-4D97-AF65-F5344CB8AC3E}">
        <p14:creationId xmlns:p14="http://schemas.microsoft.com/office/powerpoint/2010/main" val="1005763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33690EC-3DD7-4E46-8391-F2E9843B25CC}"/>
              </a:ext>
            </a:extLst>
          </p:cNvPr>
          <p:cNvSpPr>
            <a:spLocks noGrp="1"/>
          </p:cNvSpPr>
          <p:nvPr>
            <p:ph type="title"/>
          </p:nvPr>
        </p:nvSpPr>
        <p:spPr/>
        <p:txBody>
          <a:bodyPr/>
          <a:lstStyle/>
          <a:p>
            <a:r>
              <a:rPr lang="zh-CN" altLang="en-US" dirty="0"/>
              <a:t>大模型 </a:t>
            </a:r>
            <a:r>
              <a:rPr lang="en-US" altLang="zh-CN" dirty="0"/>
              <a:t>+</a:t>
            </a:r>
            <a:r>
              <a:rPr lang="zh-CN" altLang="en-US" dirty="0"/>
              <a:t> </a:t>
            </a:r>
            <a:r>
              <a:rPr lang="en-US" altLang="zh-CN" dirty="0"/>
              <a:t>AI</a:t>
            </a:r>
            <a:r>
              <a:rPr lang="zh-CN" altLang="en-US" dirty="0"/>
              <a:t> 系统技术栈</a:t>
            </a:r>
          </a:p>
        </p:txBody>
      </p:sp>
      <p:graphicFrame>
        <p:nvGraphicFramePr>
          <p:cNvPr id="10" name="内容占位符 8">
            <a:extLst>
              <a:ext uri="{FF2B5EF4-FFF2-40B4-BE49-F238E27FC236}">
                <a16:creationId xmlns:a16="http://schemas.microsoft.com/office/drawing/2014/main" id="{364B27E0-49A0-3340-AADD-07ED0CB05A0E}"/>
              </a:ext>
            </a:extLst>
          </p:cNvPr>
          <p:cNvGraphicFramePr>
            <a:graphicFrameLocks noGrp="1"/>
          </p:cNvGraphicFramePr>
          <p:nvPr>
            <p:ph sz="half" idx="1"/>
            <p:extLst>
              <p:ext uri="{D42A27DB-BD31-4B8C-83A1-F6EECF244321}">
                <p14:modId xmlns:p14="http://schemas.microsoft.com/office/powerpoint/2010/main" val="897976715"/>
              </p:ext>
            </p:extLst>
          </p:nvPr>
        </p:nvGraphicFramePr>
        <p:xfrm>
          <a:off x="616643" y="1334811"/>
          <a:ext cx="10963475" cy="5044970"/>
        </p:xfrm>
        <a:graphic>
          <a:graphicData uri="http://schemas.openxmlformats.org/drawingml/2006/table">
            <a:tbl>
              <a:tblPr firstRow="1" bandRow="1">
                <a:tableStyleId>{5940675A-B579-460E-94D1-54222C63F5DA}</a:tableStyleId>
              </a:tblPr>
              <a:tblGrid>
                <a:gridCol w="1671768">
                  <a:extLst>
                    <a:ext uri="{9D8B030D-6E8A-4147-A177-3AD203B41FA5}">
                      <a16:colId xmlns:a16="http://schemas.microsoft.com/office/drawing/2014/main" val="4095672458"/>
                    </a:ext>
                  </a:extLst>
                </a:gridCol>
                <a:gridCol w="1509342">
                  <a:extLst>
                    <a:ext uri="{9D8B030D-6E8A-4147-A177-3AD203B41FA5}">
                      <a16:colId xmlns:a16="http://schemas.microsoft.com/office/drawing/2014/main" val="1334876058"/>
                    </a:ext>
                  </a:extLst>
                </a:gridCol>
                <a:gridCol w="2300627">
                  <a:extLst>
                    <a:ext uri="{9D8B030D-6E8A-4147-A177-3AD203B41FA5}">
                      <a16:colId xmlns:a16="http://schemas.microsoft.com/office/drawing/2014/main" val="3250184954"/>
                    </a:ext>
                  </a:extLst>
                </a:gridCol>
                <a:gridCol w="1827246">
                  <a:extLst>
                    <a:ext uri="{9D8B030D-6E8A-4147-A177-3AD203B41FA5}">
                      <a16:colId xmlns:a16="http://schemas.microsoft.com/office/drawing/2014/main" val="2083928213"/>
                    </a:ext>
                  </a:extLst>
                </a:gridCol>
                <a:gridCol w="1827246">
                  <a:extLst>
                    <a:ext uri="{9D8B030D-6E8A-4147-A177-3AD203B41FA5}">
                      <a16:colId xmlns:a16="http://schemas.microsoft.com/office/drawing/2014/main" val="757655696"/>
                    </a:ext>
                  </a:extLst>
                </a:gridCol>
                <a:gridCol w="1827246">
                  <a:extLst>
                    <a:ext uri="{9D8B030D-6E8A-4147-A177-3AD203B41FA5}">
                      <a16:colId xmlns:a16="http://schemas.microsoft.com/office/drawing/2014/main" val="1031229002"/>
                    </a:ext>
                  </a:extLst>
                </a:gridCol>
              </a:tblGrid>
              <a:tr h="360355">
                <a:tc>
                  <a:txBody>
                    <a:bodyPr/>
                    <a:lstStyle/>
                    <a:p>
                      <a:r>
                        <a:rPr lang="zh-CN" altLang="en-US" sz="1000" b="1" dirty="0"/>
                        <a:t>应用算法（</a:t>
                      </a:r>
                      <a:r>
                        <a:rPr lang="en-US" altLang="zh-CN" sz="1000" b="1" dirty="0"/>
                        <a:t>Algorithm</a:t>
                      </a:r>
                      <a:r>
                        <a:rPr lang="zh-CN" altLang="en-US" sz="1000" b="1" dirty="0"/>
                        <a:t>）</a:t>
                      </a:r>
                    </a:p>
                  </a:txBody>
                  <a:tcPr anchor="ctr"/>
                </a:tc>
                <a:tc>
                  <a:txBody>
                    <a:bodyPr/>
                    <a:lstStyle/>
                    <a:p>
                      <a:r>
                        <a:rPr lang="zh-CN" altLang="en-US" sz="1000" b="1" dirty="0"/>
                        <a:t>领域算法</a:t>
                      </a:r>
                    </a:p>
                  </a:txBody>
                  <a:tcPr anchor="ctr">
                    <a:solidFill>
                      <a:schemeClr val="bg1">
                        <a:lumMod val="95000"/>
                      </a:schemeClr>
                    </a:solidFill>
                  </a:tcPr>
                </a:tc>
                <a:tc gridSpan="4">
                  <a:txBody>
                    <a:bodyPr/>
                    <a:lstStyle/>
                    <a:p>
                      <a:pPr algn="ctr"/>
                      <a:r>
                        <a:rPr lang="en-US" altLang="zh-CN" sz="1000" dirty="0" err="1"/>
                        <a:t>LLaMA</a:t>
                      </a:r>
                      <a:r>
                        <a:rPr lang="zh-CN" altLang="en-US" sz="1000" dirty="0"/>
                        <a:t>、</a:t>
                      </a:r>
                      <a:r>
                        <a:rPr lang="en-US" altLang="zh-CN" sz="1000" dirty="0"/>
                        <a:t>GPT</a:t>
                      </a:r>
                      <a:r>
                        <a:rPr lang="zh-CN" altLang="en-US" sz="1000" dirty="0"/>
                        <a:t>、</a:t>
                      </a:r>
                      <a:r>
                        <a:rPr lang="en-US" altLang="zh-CN" sz="1000" dirty="0"/>
                        <a:t>GLM</a:t>
                      </a:r>
                      <a:r>
                        <a:rPr lang="zh-CN" altLang="en-US" sz="1000" dirty="0"/>
                        <a:t>、</a:t>
                      </a:r>
                      <a:r>
                        <a:rPr lang="en-US" altLang="zh-CN" sz="1000" dirty="0"/>
                        <a:t>BLOOM</a:t>
                      </a:r>
                      <a:r>
                        <a:rPr lang="zh-CN" altLang="en-US" sz="1000" dirty="0"/>
                        <a:t>、</a:t>
                      </a:r>
                      <a:r>
                        <a:rPr lang="en-US" altLang="zh-CN" sz="1000" dirty="0"/>
                        <a:t>Reinforce</a:t>
                      </a:r>
                      <a:r>
                        <a:rPr lang="zh-CN" altLang="en-US" sz="1000" dirty="0"/>
                        <a:t> </a:t>
                      </a:r>
                      <a:r>
                        <a:rPr lang="en-US" altLang="zh-CN" sz="1000" dirty="0"/>
                        <a:t>Learning</a:t>
                      </a:r>
                      <a:endParaRPr lang="zh-CN" altLang="en-US" sz="1000" dirty="0"/>
                    </a:p>
                  </a:txBody>
                  <a:tcPr anchor="ctr">
                    <a:solidFill>
                      <a:schemeClr val="accent3">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64144119"/>
                  </a:ext>
                </a:extLst>
              </a:tr>
              <a:tr h="360355">
                <a:tc rowSpan="2">
                  <a:txBody>
                    <a:bodyPr/>
                    <a:lstStyle/>
                    <a:p>
                      <a:r>
                        <a:rPr lang="zh-CN" altLang="en-US" sz="1000" b="1" dirty="0"/>
                        <a:t>开发编程（</a:t>
                      </a:r>
                      <a:r>
                        <a:rPr lang="en-US" altLang="zh-CN" sz="1000" b="1" dirty="0"/>
                        <a:t>Development</a:t>
                      </a:r>
                      <a:r>
                        <a:rPr lang="zh-CN" altLang="en-US" sz="1000" b="1" dirty="0"/>
                        <a:t>）</a:t>
                      </a:r>
                    </a:p>
                  </a:txBody>
                  <a:tcPr anchor="ctr"/>
                </a:tc>
                <a:tc>
                  <a:txBody>
                    <a:bodyPr/>
                    <a:lstStyle/>
                    <a:p>
                      <a:r>
                        <a:rPr lang="zh-CN" altLang="en-US" sz="1000" b="1" dirty="0"/>
                        <a:t>集成开发环境</a:t>
                      </a:r>
                    </a:p>
                  </a:txBody>
                  <a:tcPr anchor="ctr">
                    <a:solidFill>
                      <a:schemeClr val="bg1">
                        <a:lumMod val="95000"/>
                      </a:schemeClr>
                    </a:solidFill>
                  </a:tcPr>
                </a:tc>
                <a:tc gridSpan="4">
                  <a:txBody>
                    <a:bodyPr/>
                    <a:lstStyle/>
                    <a:p>
                      <a:pPr algn="ctr"/>
                      <a:r>
                        <a:rPr lang="zh-CN" altLang="en-US" sz="1000" dirty="0"/>
                        <a:t>编程环境：</a:t>
                      </a:r>
                      <a:r>
                        <a:rPr lang="en-US" altLang="zh-CN" sz="1000" dirty="0"/>
                        <a:t>VS</a:t>
                      </a:r>
                      <a:r>
                        <a:rPr lang="zh-CN" altLang="en-US" sz="1000" dirty="0"/>
                        <a:t> </a:t>
                      </a:r>
                      <a:r>
                        <a:rPr lang="en-US" altLang="zh-CN" sz="1000" dirty="0"/>
                        <a:t>Code,</a:t>
                      </a:r>
                      <a:r>
                        <a:rPr lang="zh-CN" altLang="en-US" sz="1000" dirty="0"/>
                        <a:t> </a:t>
                      </a:r>
                      <a:r>
                        <a:rPr lang="en-US" altLang="zh-CN" sz="1000" dirty="0" err="1"/>
                        <a:t>Jupyter</a:t>
                      </a:r>
                      <a:r>
                        <a:rPr lang="zh-CN" altLang="en-US" sz="1000" dirty="0"/>
                        <a:t> </a:t>
                      </a:r>
                      <a:r>
                        <a:rPr lang="en-US" altLang="zh-CN" sz="1000" dirty="0"/>
                        <a:t>Notebook,</a:t>
                      </a:r>
                      <a:r>
                        <a:rPr lang="zh-CN" altLang="en-US" sz="1000" dirty="0"/>
                        <a:t> </a:t>
                      </a:r>
                      <a:r>
                        <a:rPr lang="en-US" altLang="zh-CN" sz="1000" dirty="0"/>
                        <a:t>PyCharm</a:t>
                      </a:r>
                      <a:endParaRPr lang="zh-CN" altLang="en-US" sz="1000" dirty="0"/>
                    </a:p>
                  </a:txBody>
                  <a:tcPr anchor="ctr">
                    <a:solidFill>
                      <a:schemeClr val="accent4">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651642207"/>
                  </a:ext>
                </a:extLst>
              </a:tr>
              <a:tr h="360355">
                <a:tc vMerge="1">
                  <a:txBody>
                    <a:bodyPr/>
                    <a:lstStyle/>
                    <a:p>
                      <a:endParaRPr lang="zh-CN" altLang="en-US" sz="1000" dirty="0"/>
                    </a:p>
                  </a:txBody>
                  <a:tcPr anchor="ctr"/>
                </a:tc>
                <a:tc>
                  <a:txBody>
                    <a:bodyPr/>
                    <a:lstStyle/>
                    <a:p>
                      <a:r>
                        <a:rPr lang="zh-CN" altLang="en-US" sz="1000" b="1" dirty="0"/>
                        <a:t>编程语言</a:t>
                      </a:r>
                    </a:p>
                  </a:txBody>
                  <a:tcPr anchor="ctr">
                    <a:solidFill>
                      <a:schemeClr val="bg1">
                        <a:lumMod val="95000"/>
                      </a:schemeClr>
                    </a:solidFill>
                  </a:tcPr>
                </a:tc>
                <a:tc gridSpan="4">
                  <a:txBody>
                    <a:bodyPr/>
                    <a:lstStyle/>
                    <a:p>
                      <a:pPr algn="ctr"/>
                      <a:r>
                        <a:rPr lang="zh-CN" altLang="en-US" sz="1000" dirty="0"/>
                        <a:t>与主流语言集成： </a:t>
                      </a:r>
                      <a:r>
                        <a:rPr lang="en-US" altLang="zh-CN" sz="1000" dirty="0"/>
                        <a:t>PyTorch</a:t>
                      </a:r>
                      <a:r>
                        <a:rPr lang="zh-CN" altLang="en-US" sz="1000" dirty="0"/>
                        <a:t> </a:t>
                      </a:r>
                      <a:r>
                        <a:rPr lang="en-US" altLang="zh-CN" sz="1000" dirty="0"/>
                        <a:t>and</a:t>
                      </a:r>
                      <a:r>
                        <a:rPr lang="zh-CN" altLang="en-US" sz="1000" dirty="0"/>
                        <a:t> </a:t>
                      </a:r>
                      <a:r>
                        <a:rPr lang="en-US" altLang="zh-CN" sz="1000" dirty="0"/>
                        <a:t>Tensorflow</a:t>
                      </a:r>
                      <a:r>
                        <a:rPr lang="zh-CN" altLang="en-US" sz="1000" dirty="0"/>
                        <a:t> </a:t>
                      </a:r>
                      <a:r>
                        <a:rPr lang="en-US" altLang="zh-CN" sz="1000" dirty="0"/>
                        <a:t>etc.</a:t>
                      </a:r>
                      <a:r>
                        <a:rPr lang="zh-CN" altLang="en-US" sz="1000" dirty="0"/>
                        <a:t> </a:t>
                      </a:r>
                      <a:r>
                        <a:rPr lang="en-US" altLang="zh-CN" sz="1000" dirty="0"/>
                        <a:t>inside</a:t>
                      </a:r>
                      <a:r>
                        <a:rPr lang="zh-CN" altLang="en-US" sz="1000" dirty="0"/>
                        <a:t> </a:t>
                      </a:r>
                      <a:r>
                        <a:rPr lang="en-US" altLang="zh-CN" sz="1000" dirty="0"/>
                        <a:t>Python</a:t>
                      </a:r>
                      <a:endParaRPr lang="zh-CN" altLang="en-US" sz="1000" dirty="0"/>
                    </a:p>
                  </a:txBody>
                  <a:tcPr anchor="ctr">
                    <a:solidFill>
                      <a:schemeClr val="accent4">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1123720645"/>
                  </a:ext>
                </a:extLst>
              </a:tr>
              <a:tr h="360355">
                <a:tc>
                  <a:txBody>
                    <a:bodyPr/>
                    <a:lstStyle/>
                    <a:p>
                      <a:r>
                        <a:rPr lang="zh-CN" altLang="en-US" sz="1000" b="1" dirty="0"/>
                        <a:t>使能（</a:t>
                      </a:r>
                      <a:r>
                        <a:rPr lang="en-US" altLang="zh-CN" sz="1000" b="1" dirty="0"/>
                        <a:t>Enable</a:t>
                      </a:r>
                      <a:r>
                        <a:rPr lang="zh-CN" altLang="en-US" sz="1000" b="1" dirty="0"/>
                        <a:t>）</a:t>
                      </a:r>
                    </a:p>
                  </a:txBody>
                  <a:tcPr anchor="ctr"/>
                </a:tc>
                <a:tc>
                  <a:txBody>
                    <a:bodyPr/>
                    <a:lstStyle/>
                    <a:p>
                      <a:r>
                        <a:rPr lang="zh-CN" altLang="en-US" sz="1000" b="1" dirty="0"/>
                        <a:t>分布式框架</a:t>
                      </a:r>
                    </a:p>
                  </a:txBody>
                  <a:tcPr anchor="ctr">
                    <a:solidFill>
                      <a:schemeClr val="bg1">
                        <a:lumMod val="95000"/>
                      </a:schemeClr>
                    </a:solidFill>
                  </a:tcPr>
                </a:tc>
                <a:tc>
                  <a:txBody>
                    <a:bodyPr/>
                    <a:lstStyle/>
                    <a:p>
                      <a:r>
                        <a:rPr lang="zh-CN" altLang="en-US" sz="1000" dirty="0"/>
                        <a:t>张量并行、数据并行、流水并行</a:t>
                      </a:r>
                    </a:p>
                  </a:txBody>
                  <a:tcPr anchor="ctr">
                    <a:solidFill>
                      <a:schemeClr val="accent3">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张量数据库</a:t>
                      </a:r>
                    </a:p>
                  </a:txBody>
                  <a:tcPr anchor="ctr">
                    <a:solidFill>
                      <a:schemeClr val="accent3">
                        <a:lumMod val="20000"/>
                        <a:lumOff val="80000"/>
                      </a:schemeClr>
                    </a:solidFill>
                  </a:tcPr>
                </a:tc>
                <a:tc>
                  <a:txBody>
                    <a:bodyPr/>
                    <a:lstStyle/>
                    <a:p>
                      <a:pPr marL="0" algn="l" defTabSz="1219200" rtl="0" eaLnBrk="1" latinLnBrk="0" hangingPunct="1"/>
                      <a:r>
                        <a:rPr lang="en-US" altLang="zh-CN" sz="1000" kern="1200" dirty="0">
                          <a:solidFill>
                            <a:schemeClr val="tx1"/>
                          </a:solidFill>
                          <a:latin typeface="+mn-lt"/>
                          <a:ea typeface="+mn-ea"/>
                          <a:cs typeface="+mn-cs"/>
                        </a:rPr>
                        <a:t>RLHF</a:t>
                      </a:r>
                      <a:endParaRPr lang="zh-CN" altLang="en-US" sz="1000" kern="1200" dirty="0">
                        <a:solidFill>
                          <a:schemeClr val="tx1"/>
                        </a:solidFill>
                        <a:latin typeface="+mn-lt"/>
                        <a:ea typeface="+mn-ea"/>
                        <a:cs typeface="+mn-cs"/>
                      </a:endParaRPr>
                    </a:p>
                  </a:txBody>
                  <a:tcPr anchor="ctr">
                    <a:solidFill>
                      <a:schemeClr val="accent3">
                        <a:lumMod val="20000"/>
                        <a:lumOff val="80000"/>
                      </a:schemeClr>
                    </a:solidFill>
                  </a:tcPr>
                </a:tc>
                <a:tc>
                  <a:txBody>
                    <a:bodyPr/>
                    <a:lstStyle/>
                    <a:p>
                      <a:pPr marL="0" algn="l" defTabSz="1219200" rtl="0" eaLnBrk="1" latinLnBrk="0" hangingPunct="1"/>
                      <a:r>
                        <a:rPr lang="en-US" altLang="zh-CN" sz="1000" kern="1200" dirty="0">
                          <a:solidFill>
                            <a:schemeClr val="tx1"/>
                          </a:solidFill>
                          <a:latin typeface="+mn-lt"/>
                          <a:ea typeface="+mn-ea"/>
                          <a:cs typeface="+mn-cs"/>
                        </a:rPr>
                        <a:t>Prompt/Instruct</a:t>
                      </a:r>
                      <a:r>
                        <a:rPr lang="zh-CN" altLang="en-US" sz="1000" kern="1200" dirty="0">
                          <a:solidFill>
                            <a:schemeClr val="tx1"/>
                          </a:solidFill>
                          <a:latin typeface="+mn-lt"/>
                          <a:ea typeface="+mn-ea"/>
                          <a:cs typeface="+mn-cs"/>
                        </a:rPr>
                        <a:t> </a:t>
                      </a:r>
                      <a:r>
                        <a:rPr lang="en-US" altLang="zh-CN" sz="1000" kern="1200" dirty="0">
                          <a:solidFill>
                            <a:schemeClr val="tx1"/>
                          </a:solidFill>
                          <a:latin typeface="+mn-lt"/>
                          <a:ea typeface="+mn-ea"/>
                          <a:cs typeface="+mn-cs"/>
                        </a:rPr>
                        <a:t>Engineer</a:t>
                      </a:r>
                      <a:endParaRPr lang="zh-CN" altLang="en-US" sz="1000" kern="1200" dirty="0">
                        <a:solidFill>
                          <a:schemeClr val="tx1"/>
                        </a:solidFill>
                        <a:latin typeface="+mn-lt"/>
                        <a:ea typeface="+mn-ea"/>
                        <a:cs typeface="+mn-cs"/>
                      </a:endParaRPr>
                    </a:p>
                  </a:txBody>
                  <a:tcPr marL="123825" marR="123825" marT="57150" marB="57150" anchor="ctr">
                    <a:solidFill>
                      <a:schemeClr val="accent3">
                        <a:lumMod val="20000"/>
                        <a:lumOff val="80000"/>
                      </a:schemeClr>
                    </a:solidFill>
                  </a:tcPr>
                </a:tc>
                <a:extLst>
                  <a:ext uri="{0D108BD9-81ED-4DB2-BD59-A6C34878D82A}">
                    <a16:rowId xmlns:a16="http://schemas.microsoft.com/office/drawing/2014/main" val="819860072"/>
                  </a:ext>
                </a:extLst>
              </a:tr>
              <a:tr h="360355">
                <a:tc rowSpan="3">
                  <a:txBody>
                    <a:bodyPr/>
                    <a:lstStyle/>
                    <a:p>
                      <a:r>
                        <a:rPr lang="zh-CN" altLang="en-US" sz="1000" b="1" dirty="0"/>
                        <a:t>框架（</a:t>
                      </a:r>
                      <a:r>
                        <a:rPr lang="en-US" altLang="zh-CN" sz="1000" b="1" dirty="0"/>
                        <a:t>Frameworks</a:t>
                      </a:r>
                      <a:r>
                        <a:rPr lang="zh-CN" altLang="en-US" sz="1000" b="1" dirty="0"/>
                        <a:t>）</a:t>
                      </a:r>
                    </a:p>
                  </a:txBody>
                  <a:tcPr anchor="ctr"/>
                </a:tc>
                <a:tc rowSpan="3">
                  <a:txBody>
                    <a:bodyPr/>
                    <a:lstStyle/>
                    <a:p>
                      <a:r>
                        <a:rPr lang="en-US" altLang="zh-CN" sz="1000" b="1" dirty="0"/>
                        <a:t>AI</a:t>
                      </a:r>
                      <a:r>
                        <a:rPr lang="zh-CN" altLang="en-US" sz="1000" b="1" dirty="0"/>
                        <a:t>框架、推理引擎</a:t>
                      </a:r>
                    </a:p>
                  </a:txBody>
                  <a:tcPr anchor="ctr">
                    <a:solidFill>
                      <a:schemeClr val="bg1">
                        <a:lumMod val="95000"/>
                      </a:schemeClr>
                    </a:solidFill>
                  </a:tcPr>
                </a:tc>
                <a:tc>
                  <a:txBody>
                    <a:bodyPr/>
                    <a:lstStyle/>
                    <a:p>
                      <a:r>
                        <a:rPr lang="zh-CN" altLang="en-US" sz="1000" dirty="0"/>
                        <a:t>中间表达（</a:t>
                      </a:r>
                      <a:r>
                        <a:rPr lang="en-US" altLang="zh-CN" sz="1000" dirty="0"/>
                        <a:t>IR</a:t>
                      </a:r>
                      <a:r>
                        <a:rPr lang="zh-CN" altLang="en-US" sz="1000" dirty="0"/>
                        <a:t>）、前端 </a:t>
                      </a:r>
                      <a:r>
                        <a:rPr lang="en-US" altLang="zh-CN" sz="1000" dirty="0"/>
                        <a:t>API</a:t>
                      </a:r>
                      <a:r>
                        <a:rPr lang="zh-CN" altLang="en-US" sz="1000" dirty="0"/>
                        <a:t> </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编译优化（</a:t>
                      </a:r>
                      <a:r>
                        <a:rPr lang="en-US" altLang="zh-CN" sz="1000" kern="1200" dirty="0">
                          <a:solidFill>
                            <a:schemeClr val="tx1"/>
                          </a:solidFill>
                          <a:latin typeface="+mn-lt"/>
                          <a:ea typeface="+mn-ea"/>
                          <a:cs typeface="+mn-cs"/>
                        </a:rPr>
                        <a:t>Compilation</a:t>
                      </a:r>
                      <a:r>
                        <a:rPr lang="zh-CN" altLang="en-US" sz="1000" kern="1200" dirty="0">
                          <a:solidFill>
                            <a:schemeClr val="tx1"/>
                          </a:solidFill>
                          <a:latin typeface="+mn-lt"/>
                          <a:ea typeface="+mn-ea"/>
                          <a:cs typeface="+mn-cs"/>
                        </a:rPr>
                        <a:t>）</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图优化与图执行调度</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推理优化</a:t>
                      </a:r>
                    </a:p>
                  </a:txBody>
                  <a:tcPr marL="123825" marR="123825" marT="57150" marB="57150" anchor="ctr">
                    <a:solidFill>
                      <a:schemeClr val="tx2">
                        <a:lumMod val="40000"/>
                        <a:lumOff val="60000"/>
                      </a:schemeClr>
                    </a:solidFill>
                  </a:tcPr>
                </a:tc>
                <a:extLst>
                  <a:ext uri="{0D108BD9-81ED-4DB2-BD59-A6C34878D82A}">
                    <a16:rowId xmlns:a16="http://schemas.microsoft.com/office/drawing/2014/main" val="239399557"/>
                  </a:ext>
                </a:extLst>
              </a:tr>
              <a:tr h="360355">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a:txBody>
                    <a:bodyPr/>
                    <a:lstStyle/>
                    <a:p>
                      <a:r>
                        <a:rPr lang="zh-CN" altLang="en-US" sz="1000" dirty="0"/>
                        <a:t>基本数据结构：张量（</a:t>
                      </a:r>
                      <a:r>
                        <a:rPr lang="en-US" altLang="zh-CN" sz="1000" dirty="0"/>
                        <a:t>Tensor</a:t>
                      </a:r>
                      <a:r>
                        <a:rPr lang="zh-CN" altLang="en-US" sz="1000" dirty="0"/>
                        <a:t>）</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词法、语法、语义分析</a:t>
                      </a:r>
                      <a:endParaRPr lang="en-US" altLang="zh-CN" sz="1000" kern="1200" dirty="0">
                        <a:solidFill>
                          <a:schemeClr val="tx1"/>
                        </a:solidFill>
                        <a:latin typeface="+mn-lt"/>
                        <a:ea typeface="+mn-ea"/>
                        <a:cs typeface="+mn-cs"/>
                      </a:endParaRP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计算图动静统一</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常量折叠</a:t>
                      </a:r>
                      <a:r>
                        <a:rPr lang="en-US" altLang="zh-CN" sz="1000" kern="1200" dirty="0">
                          <a:solidFill>
                            <a:schemeClr val="tx1"/>
                          </a:solidFill>
                          <a:latin typeface="+mn-lt"/>
                          <a:ea typeface="+mn-ea"/>
                          <a:cs typeface="+mn-cs"/>
                        </a:rPr>
                        <a:t>&amp;</a:t>
                      </a:r>
                      <a:r>
                        <a:rPr lang="zh-CN" altLang="en-US" sz="1000" kern="1200" dirty="0">
                          <a:solidFill>
                            <a:schemeClr val="tx1"/>
                          </a:solidFill>
                          <a:latin typeface="+mn-lt"/>
                          <a:ea typeface="+mn-ea"/>
                          <a:cs typeface="+mn-cs"/>
                        </a:rPr>
                        <a:t>冗余节点消除等</a:t>
                      </a:r>
                    </a:p>
                  </a:txBody>
                  <a:tcPr anchor="ctr">
                    <a:solidFill>
                      <a:schemeClr val="tx2">
                        <a:lumMod val="20000"/>
                        <a:lumOff val="80000"/>
                      </a:schemeClr>
                    </a:solidFill>
                  </a:tcPr>
                </a:tc>
                <a:extLst>
                  <a:ext uri="{0D108BD9-81ED-4DB2-BD59-A6C34878D82A}">
                    <a16:rowId xmlns:a16="http://schemas.microsoft.com/office/drawing/2014/main" val="3986968375"/>
                  </a:ext>
                </a:extLst>
              </a:tr>
              <a:tr h="360355">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a:txBody>
                    <a:bodyPr/>
                    <a:lstStyle/>
                    <a:p>
                      <a:r>
                        <a:rPr lang="zh-CN" altLang="en-US" sz="1000" dirty="0"/>
                        <a:t>基本计算单元：有向无环图（</a:t>
                      </a:r>
                      <a:r>
                        <a:rPr lang="en-US" altLang="zh-CN" sz="1000" dirty="0"/>
                        <a:t>DAG</a:t>
                      </a:r>
                      <a:r>
                        <a:rPr lang="zh-CN" altLang="en-US" sz="1000" dirty="0"/>
                        <a:t>）</a:t>
                      </a:r>
                    </a:p>
                  </a:txBody>
                  <a:tcPr anchor="ctr">
                    <a:solidFill>
                      <a:schemeClr val="tx2">
                        <a:lumMod val="20000"/>
                        <a:lumOff val="80000"/>
                      </a:schemeClr>
                    </a:solidFill>
                  </a:tcPr>
                </a:tc>
                <a:tc>
                  <a:txBody>
                    <a:bodyPr/>
                    <a:lstStyle/>
                    <a:p>
                      <a:r>
                        <a:rPr lang="zh-CN" altLang="en-US" sz="1000" dirty="0"/>
                        <a:t>自动微分</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计算图控制流</a:t>
                      </a:r>
                    </a:p>
                  </a:txBody>
                  <a:tcPr anchor="ctr">
                    <a:solidFill>
                      <a:schemeClr val="tx2">
                        <a:lumMod val="20000"/>
                        <a:lumOff val="8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mn-ea"/>
                          <a:cs typeface="+mn-cs"/>
                        </a:rPr>
                        <a:t>模型压缩：蒸馏剪枝与量化</a:t>
                      </a:r>
                    </a:p>
                  </a:txBody>
                  <a:tcPr anchor="ctr">
                    <a:solidFill>
                      <a:schemeClr val="tx2">
                        <a:lumMod val="20000"/>
                        <a:lumOff val="80000"/>
                      </a:schemeClr>
                    </a:solidFill>
                  </a:tcPr>
                </a:tc>
                <a:extLst>
                  <a:ext uri="{0D108BD9-81ED-4DB2-BD59-A6C34878D82A}">
                    <a16:rowId xmlns:a16="http://schemas.microsoft.com/office/drawing/2014/main" val="3957708847"/>
                  </a:ext>
                </a:extLst>
              </a:tr>
              <a:tr h="360355">
                <a:tc rowSpan="5">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b="1" dirty="0"/>
                        <a:t>异构与编译（</a:t>
                      </a:r>
                      <a:r>
                        <a:rPr lang="en-US" altLang="zh-CN" sz="1000" b="1" dirty="0"/>
                        <a:t>Compiler</a:t>
                      </a:r>
                      <a:r>
                        <a:rPr lang="zh-CN" altLang="en-US" sz="1000" b="1" dirty="0"/>
                        <a:t>）</a:t>
                      </a:r>
                    </a:p>
                  </a:txBody>
                  <a:tcPr anchor="ctr"/>
                </a:tc>
                <a:tc rowSpan="4">
                  <a:txBody>
                    <a:bodyPr/>
                    <a:lstStyle/>
                    <a:p>
                      <a:r>
                        <a:rPr lang="zh-CN" altLang="en-US" sz="1000" b="1" dirty="0"/>
                        <a:t>编程编译</a:t>
                      </a:r>
                    </a:p>
                  </a:txBody>
                  <a:tcPr anchor="ctr">
                    <a:solidFill>
                      <a:schemeClr val="bg1">
                        <a:lumMod val="95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前端优化</a:t>
                      </a:r>
                    </a:p>
                  </a:txBody>
                  <a:tcPr anchor="ctr">
                    <a:solidFill>
                      <a:schemeClr val="accent6">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数据格式布局转换</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内存分配</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公共表达式消除</a:t>
                      </a:r>
                    </a:p>
                  </a:txBody>
                  <a:tcPr anchor="ctr">
                    <a:solidFill>
                      <a:schemeClr val="accent2">
                        <a:lumMod val="20000"/>
                        <a:lumOff val="80000"/>
                      </a:schemeClr>
                    </a:solidFill>
                  </a:tcPr>
                </a:tc>
                <a:extLst>
                  <a:ext uri="{0D108BD9-81ED-4DB2-BD59-A6C34878D82A}">
                    <a16:rowId xmlns:a16="http://schemas.microsoft.com/office/drawing/2014/main" val="1735691643"/>
                  </a:ext>
                </a:extLst>
              </a:tr>
              <a:tr h="360355">
                <a:tc vMerge="1">
                  <a:txBody>
                    <a:bodyPr/>
                    <a:lstStyle/>
                    <a:p>
                      <a:endParaRPr lang="zh-CN" altLang="en-US"/>
                    </a:p>
                  </a:txBody>
                  <a:tcPr/>
                </a:tc>
                <a:tc vMerge="1">
                  <a:txBody>
                    <a:bodyPr/>
                    <a:lstStyle/>
                    <a:p>
                      <a:endParaRPr lang="zh-CN" altLang="en-US" sz="1000" dirty="0"/>
                    </a:p>
                  </a:txBody>
                  <a:tcPr anchor="ctr">
                    <a:solidFill>
                      <a:schemeClr val="bg1">
                        <a:lumMod val="95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后端优化</a:t>
                      </a:r>
                    </a:p>
                  </a:txBody>
                  <a:tcPr anchor="ctr">
                    <a:solidFill>
                      <a:schemeClr val="accent6">
                        <a:lumMod val="40000"/>
                        <a:lumOff val="6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mn-ea"/>
                          <a:cs typeface="+mn-cs"/>
                        </a:rPr>
                        <a:t>代码优化、代码生成</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算子循环优化</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令和内存优化</a:t>
                      </a:r>
                    </a:p>
                  </a:txBody>
                  <a:tcPr anchor="ctr">
                    <a:solidFill>
                      <a:schemeClr val="accent2">
                        <a:lumMod val="20000"/>
                        <a:lumOff val="80000"/>
                      </a:schemeClr>
                    </a:solidFill>
                  </a:tcPr>
                </a:tc>
                <a:extLst>
                  <a:ext uri="{0D108BD9-81ED-4DB2-BD59-A6C34878D82A}">
                    <a16:rowId xmlns:a16="http://schemas.microsoft.com/office/drawing/2014/main" val="985516050"/>
                  </a:ext>
                </a:extLst>
              </a:tr>
              <a:tr h="360355">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gridSpan="2">
                  <a:txBody>
                    <a:bodyPr/>
                    <a:lstStyle/>
                    <a:p>
                      <a:pPr algn="ctr"/>
                      <a:r>
                        <a:rPr lang="zh-CN" altLang="en-US" sz="1000" dirty="0"/>
                        <a:t>编程模型：</a:t>
                      </a:r>
                      <a:r>
                        <a:rPr lang="en-US" altLang="zh-CN" sz="1000" dirty="0"/>
                        <a:t>CUDA/Ascend</a:t>
                      </a:r>
                      <a:r>
                        <a:rPr lang="zh-CN" altLang="en-US" sz="1000" dirty="0"/>
                        <a:t> </a:t>
                      </a:r>
                      <a:r>
                        <a:rPr lang="en-US" altLang="zh-CN" sz="1000" dirty="0"/>
                        <a:t>C/Band</a:t>
                      </a:r>
                      <a:r>
                        <a:rPr lang="zh-CN" altLang="en-US" sz="1000" dirty="0"/>
                        <a:t> </a:t>
                      </a:r>
                      <a:r>
                        <a:rPr lang="en-US" altLang="zh-CN" sz="1000" dirty="0"/>
                        <a:t>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tc>
                <a:tc gridSpan="2">
                  <a:txBody>
                    <a:bodyPr/>
                    <a:lstStyle/>
                    <a:p>
                      <a:r>
                        <a:rPr lang="en-US" altLang="zh-CN" sz="1000" dirty="0"/>
                        <a:t>AI</a:t>
                      </a:r>
                      <a:r>
                        <a:rPr lang="zh-CN" altLang="en-US" sz="1000" dirty="0"/>
                        <a:t>编译器：</a:t>
                      </a:r>
                      <a:r>
                        <a:rPr lang="en-US" altLang="zh-CN" sz="1000" dirty="0"/>
                        <a:t>TVM</a:t>
                      </a:r>
                      <a:r>
                        <a:rPr lang="zh-CN" altLang="en-US" sz="1000" dirty="0"/>
                        <a:t>、</a:t>
                      </a:r>
                      <a:r>
                        <a:rPr lang="en-US" altLang="zh-CN" sz="1000" dirty="0"/>
                        <a:t>XLA</a:t>
                      </a:r>
                      <a:r>
                        <a:rPr lang="zh-CN" altLang="en-US" sz="1000" dirty="0"/>
                        <a:t>、</a:t>
                      </a:r>
                      <a:r>
                        <a:rPr lang="en-US" altLang="zh-CN" sz="1000" dirty="0"/>
                        <a:t>TC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solidFill>
                      <a:schemeClr val="accent2">
                        <a:lumMod val="20000"/>
                        <a:lumOff val="80000"/>
                      </a:schemeClr>
                    </a:solidFill>
                  </a:tcPr>
                </a:tc>
                <a:extLst>
                  <a:ext uri="{0D108BD9-81ED-4DB2-BD59-A6C34878D82A}">
                    <a16:rowId xmlns:a16="http://schemas.microsoft.com/office/drawing/2014/main" val="366728384"/>
                  </a:ext>
                </a:extLst>
              </a:tr>
              <a:tr h="360355">
                <a:tc vMerge="1">
                  <a:txBody>
                    <a:bodyPr/>
                    <a:lstStyle/>
                    <a:p>
                      <a:endParaRPr lang="zh-CN" altLang="en-US"/>
                    </a:p>
                  </a:txBody>
                  <a:tcPr/>
                </a:tc>
                <a:tc vMerge="1">
                  <a:txBody>
                    <a:bodyPr/>
                    <a:lstStyle/>
                    <a:p>
                      <a:endParaRPr lang="zh-CN" altLang="en-US" sz="1000" dirty="0"/>
                    </a:p>
                  </a:txBody>
                  <a:tcPr anchor="ctr"/>
                </a:tc>
                <a:tc gridSpan="4">
                  <a:txBody>
                    <a:bodyPr/>
                    <a:lstStyle/>
                    <a:p>
                      <a:pPr algn="ctr"/>
                      <a:r>
                        <a:rPr lang="en-US" altLang="zh-CN" sz="1000" dirty="0"/>
                        <a:t>LLVM/GCC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270107421"/>
                  </a:ext>
                </a:extLst>
              </a:tr>
              <a:tr h="360355">
                <a:tc vMerge="1">
                  <a:txBody>
                    <a:bodyPr/>
                    <a:lstStyle/>
                    <a:p>
                      <a:endParaRPr lang="zh-CN" altLang="en-US" sz="1000" dirty="0"/>
                    </a:p>
                  </a:txBody>
                  <a:tcPr anchor="ctr"/>
                </a:tc>
                <a:tc>
                  <a:txBody>
                    <a:bodyPr/>
                    <a:lstStyle/>
                    <a:p>
                      <a:r>
                        <a:rPr lang="zh-CN" altLang="en-US" sz="1000" b="1" dirty="0"/>
                        <a:t>底层通信</a:t>
                      </a:r>
                      <a:endParaRPr lang="en-US" altLang="zh-CN" sz="1000" b="1" dirty="0"/>
                    </a:p>
                  </a:txBody>
                  <a:tcPr anchor="ctr">
                    <a:solidFill>
                      <a:schemeClr val="bg1">
                        <a:lumMod val="95000"/>
                      </a:schemeClr>
                    </a:solidFill>
                  </a:tcPr>
                </a:tc>
                <a:tc gridSpan="4">
                  <a:txBody>
                    <a:bodyPr/>
                    <a:lstStyle/>
                    <a:p>
                      <a:pPr algn="ctr"/>
                      <a:r>
                        <a:rPr lang="en-US" altLang="zh-CN" sz="1000" dirty="0"/>
                        <a:t>HCCL/NCCL</a:t>
                      </a:r>
                      <a:r>
                        <a:rPr lang="zh-CN" altLang="en-US" sz="1000" dirty="0"/>
                        <a:t>、通信原语、集合通信算法</a:t>
                      </a:r>
                    </a:p>
                  </a:txBody>
                  <a:tcPr anchor="ctr">
                    <a:solidFill>
                      <a:schemeClr val="accent2">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561977640"/>
                  </a:ext>
                </a:extLst>
              </a:tr>
              <a:tr h="360355">
                <a:tc rowSpan="2">
                  <a:txBody>
                    <a:bodyPr/>
                    <a:lstStyle/>
                    <a:p>
                      <a:r>
                        <a:rPr lang="zh-CN" altLang="en-US" sz="1000" b="1" dirty="0"/>
                        <a:t>体系结构（</a:t>
                      </a:r>
                      <a:r>
                        <a:rPr lang="en-US" altLang="zh-CN" sz="1000" b="1" dirty="0"/>
                        <a:t>Architecture</a:t>
                      </a:r>
                      <a:r>
                        <a:rPr lang="zh-CN" altLang="en-US" sz="1000" b="1" dirty="0"/>
                        <a:t>）</a:t>
                      </a:r>
                    </a:p>
                  </a:txBody>
                  <a:tcPr anchor="ctr"/>
                </a:tc>
                <a:tc>
                  <a:txBody>
                    <a:bodyPr/>
                    <a:lstStyle/>
                    <a:p>
                      <a:r>
                        <a:rPr lang="zh-CN" altLang="en-US" sz="1000" b="1" dirty="0"/>
                        <a:t>计算节点</a:t>
                      </a:r>
                      <a:endParaRPr lang="en-US" altLang="zh-CN" sz="1000" b="1" dirty="0"/>
                    </a:p>
                  </a:txBody>
                  <a:tcPr anchor="ctr">
                    <a:solidFill>
                      <a:schemeClr val="bg1">
                        <a:lumMod val="95000"/>
                      </a:schemeClr>
                    </a:solidFill>
                  </a:tcPr>
                </a:tc>
                <a:tc gridSpan="4">
                  <a:txBody>
                    <a:bodyPr/>
                    <a:lstStyle/>
                    <a:p>
                      <a:pPr algn="ctr"/>
                      <a:r>
                        <a:rPr lang="zh-CN" altLang="en-US" sz="1000" dirty="0"/>
                        <a:t>计算集群资源管理、作业调度、多级存储、千卡</a:t>
                      </a:r>
                      <a:r>
                        <a:rPr lang="en-US" altLang="zh-CN" sz="1000" dirty="0"/>
                        <a:t>/</a:t>
                      </a:r>
                      <a:r>
                        <a:rPr lang="zh-CN" altLang="en-US" sz="1000" dirty="0"/>
                        <a:t>万卡组网</a:t>
                      </a:r>
                    </a:p>
                  </a:txBody>
                  <a:tcPr anchor="ctr">
                    <a:solidFill>
                      <a:schemeClr val="accent6">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2482993409"/>
                  </a:ext>
                </a:extLst>
              </a:tr>
              <a:tr h="360355">
                <a:tc vMerge="1">
                  <a:txBody>
                    <a:bodyPr/>
                    <a:lstStyle/>
                    <a:p>
                      <a:endParaRPr lang="zh-CN" altLang="en-US" sz="1000" dirty="0"/>
                    </a:p>
                  </a:txBody>
                  <a:tcPr anchor="ctr"/>
                </a:tc>
                <a:tc>
                  <a:txBody>
                    <a:bodyPr/>
                    <a:lstStyle/>
                    <a:p>
                      <a:r>
                        <a:rPr lang="zh-CN" altLang="en-US" sz="1000" b="1" dirty="0"/>
                        <a:t>底层硬件</a:t>
                      </a:r>
                    </a:p>
                  </a:txBody>
                  <a:tcPr anchor="ctr">
                    <a:solidFill>
                      <a:schemeClr val="bg1">
                        <a:lumMod val="95000"/>
                      </a:schemeClr>
                    </a:solidFill>
                  </a:tcPr>
                </a:tc>
                <a:tc gridSpan="2">
                  <a:txBody>
                    <a:bodyPr/>
                    <a:lstStyle/>
                    <a:p>
                      <a:pPr algn="ctr"/>
                      <a:r>
                        <a:rPr lang="en-US" altLang="zh-CN" sz="1000" dirty="0"/>
                        <a:t>AI</a:t>
                      </a:r>
                      <a:r>
                        <a:rPr lang="zh-CN" altLang="en-US" sz="1000" dirty="0"/>
                        <a:t>芯片：</a:t>
                      </a:r>
                      <a:r>
                        <a:rPr lang="en-US" altLang="zh-CN" sz="1000" dirty="0"/>
                        <a:t>CPU/GPU/AISC/FPGA/TPU/NPU</a:t>
                      </a:r>
                      <a:endParaRPr lang="zh-CN" altLang="en-US" sz="1000" dirty="0"/>
                    </a:p>
                  </a:txBody>
                  <a:tcPr anchor="ctr">
                    <a:solidFill>
                      <a:schemeClr val="accent6">
                        <a:lumMod val="20000"/>
                        <a:lumOff val="80000"/>
                      </a:schemeClr>
                    </a:solidFill>
                  </a:tcPr>
                </a:tc>
                <a:tc hMerge="1">
                  <a:txBody>
                    <a:bodyPr/>
                    <a:lstStyle/>
                    <a:p>
                      <a:endParaRPr lang="zh-CN" altLang="en-US" sz="1000" dirty="0"/>
                    </a:p>
                  </a:txBody>
                  <a:tcPr anchor="ctr"/>
                </a:tc>
                <a:tc gridSpan="2">
                  <a:txBody>
                    <a:bodyPr/>
                    <a:lstStyle/>
                    <a:p>
                      <a:pPr algn="ctr"/>
                      <a:r>
                        <a:rPr lang="zh-CN" altLang="en-US" sz="1000" dirty="0"/>
                        <a:t>网络加速器：</a:t>
                      </a:r>
                      <a:r>
                        <a:rPr lang="en-US" altLang="zh-CN" sz="1000" dirty="0"/>
                        <a:t>RDMA/IB/ROCK/NVLink/HCCS</a:t>
                      </a:r>
                      <a:endParaRPr lang="zh-CN" altLang="en-US" sz="1000" dirty="0"/>
                    </a:p>
                  </a:txBody>
                  <a:tcPr anchor="ctr">
                    <a:solidFill>
                      <a:schemeClr val="accent6">
                        <a:lumMod val="20000"/>
                        <a:lumOff val="80000"/>
                      </a:schemeClr>
                    </a:solidFill>
                  </a:tcPr>
                </a:tc>
                <a:tc hMerge="1">
                  <a:txBody>
                    <a:bodyPr/>
                    <a:lstStyle/>
                    <a:p>
                      <a:endParaRPr lang="zh-CN" altLang="en-US" sz="1000" dirty="0"/>
                    </a:p>
                  </a:txBody>
                  <a:tcPr anchor="ctr"/>
                </a:tc>
                <a:extLst>
                  <a:ext uri="{0D108BD9-81ED-4DB2-BD59-A6C34878D82A}">
                    <a16:rowId xmlns:a16="http://schemas.microsoft.com/office/drawing/2014/main" val="3029702748"/>
                  </a:ext>
                </a:extLst>
              </a:tr>
            </a:tbl>
          </a:graphicData>
        </a:graphic>
      </p:graphicFrame>
    </p:spTree>
    <p:extLst>
      <p:ext uri="{BB962C8B-B14F-4D97-AF65-F5344CB8AC3E}">
        <p14:creationId xmlns:p14="http://schemas.microsoft.com/office/powerpoint/2010/main" val="380608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normAutofit/>
          </a:bodyPr>
          <a:lstStyle/>
          <a:p>
            <a:r>
              <a:rPr lang="zh-CN" altLang="en-US" dirty="0">
                <a:latin typeface="Futura Medium" panose="020B0602020204020303" pitchFamily="34" charset="-79"/>
                <a:cs typeface="Futura Medium" panose="020B0602020204020303" pitchFamily="34" charset="-79"/>
              </a:rPr>
              <a:t>总结</a:t>
            </a:r>
          </a:p>
        </p:txBody>
      </p:sp>
    </p:spTree>
    <p:extLst>
      <p:ext uri="{BB962C8B-B14F-4D97-AF65-F5344CB8AC3E}">
        <p14:creationId xmlns:p14="http://schemas.microsoft.com/office/powerpoint/2010/main" val="1453939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FCB33D31-EDB0-EC4A-B9A2-35DAF5D34270}"/>
              </a:ext>
            </a:extLst>
          </p:cNvPr>
          <p:cNvSpPr>
            <a:spLocks noGrp="1"/>
          </p:cNvSpPr>
          <p:nvPr>
            <p:ph type="title"/>
          </p:nvPr>
        </p:nvSpPr>
        <p:spPr/>
        <p:txBody>
          <a:bodyPr/>
          <a:lstStyle/>
          <a:p>
            <a:r>
              <a:rPr lang="zh-CN" altLang="en-US" dirty="0"/>
              <a:t>总结</a:t>
            </a:r>
          </a:p>
        </p:txBody>
      </p:sp>
      <p:sp>
        <p:nvSpPr>
          <p:cNvPr id="9" name="内容占位符 8">
            <a:extLst>
              <a:ext uri="{FF2B5EF4-FFF2-40B4-BE49-F238E27FC236}">
                <a16:creationId xmlns:a16="http://schemas.microsoft.com/office/drawing/2014/main" id="{D80ED217-BDB4-2049-A31B-C1C754B45AC2}"/>
              </a:ext>
            </a:extLst>
          </p:cNvPr>
          <p:cNvSpPr>
            <a:spLocks noGrp="1"/>
          </p:cNvSpPr>
          <p:nvPr>
            <p:ph sz="half" idx="1"/>
          </p:nvPr>
        </p:nvSpPr>
        <p:spPr/>
        <p:txBody>
          <a:bodyPr/>
          <a:lstStyle/>
          <a:p>
            <a:pPr marL="696306" lvl="1" indent="-457200">
              <a:spcAft>
                <a:spcPts val="800"/>
              </a:spcAft>
              <a:buFont typeface="+mj-lt"/>
              <a:buAutoNum type="arabicPeriod"/>
            </a:pPr>
            <a:r>
              <a:rPr lang="zh-CN" altLang="en-US" sz="2000" dirty="0">
                <a:solidFill>
                  <a:srgbClr val="C00000"/>
                </a:solidFill>
                <a:latin typeface="Futura Medium" panose="020B0602020204020303" pitchFamily="34" charset="-79"/>
                <a:cs typeface="Futura Medium" panose="020B0602020204020303" pitchFamily="34" charset="-79"/>
              </a:rPr>
              <a:t>大模型</a:t>
            </a:r>
            <a:r>
              <a:rPr lang="zh-CN" altLang="en-US" sz="2000" dirty="0">
                <a:solidFill>
                  <a:srgbClr val="595757"/>
                </a:solidFill>
                <a:latin typeface="Futura Medium" panose="020B0602020204020303" pitchFamily="34" charset="-79"/>
                <a:cs typeface="Futura Medium" panose="020B0602020204020303" pitchFamily="34" charset="-79"/>
              </a:rPr>
              <a:t>指具有大量参数和计算资源的 </a:t>
            </a:r>
            <a:r>
              <a:rPr lang="en-US" altLang="zh-CN" sz="2000" dirty="0">
                <a:solidFill>
                  <a:srgbClr val="595757"/>
                </a:solidFill>
                <a:latin typeface="Futura Medium" panose="020B0602020204020303" pitchFamily="34" charset="-79"/>
                <a:cs typeface="Futura Medium" panose="020B0602020204020303" pitchFamily="34" charset="-79"/>
              </a:rPr>
              <a:t>AI</a:t>
            </a:r>
            <a:r>
              <a:rPr lang="zh-CN" altLang="en-US" sz="2000" dirty="0">
                <a:solidFill>
                  <a:srgbClr val="595757"/>
                </a:solidFill>
                <a:latin typeface="Futura Medium" panose="020B0602020204020303" pitchFamily="34" charset="-79"/>
                <a:cs typeface="Futura Medium" panose="020B0602020204020303" pitchFamily="34" charset="-79"/>
              </a:rPr>
              <a:t> 模型，通常在训练过程中需要大量的数据和计算能力，并且具有数百万到数十亿个参数。</a:t>
            </a:r>
            <a:endParaRPr lang="en-US" altLang="zh-CN" sz="2000" dirty="0">
              <a:solidFill>
                <a:srgbClr val="595757"/>
              </a:solidFill>
              <a:latin typeface="Futura Medium" panose="020B0602020204020303" pitchFamily="34" charset="-79"/>
              <a:cs typeface="Futura Medium" panose="020B0602020204020303" pitchFamily="34" charset="-79"/>
            </a:endParaRPr>
          </a:p>
          <a:p>
            <a:pPr marL="696306" lvl="1" indent="-457200">
              <a:spcAft>
                <a:spcPts val="800"/>
              </a:spcAft>
              <a:buFont typeface="+mj-lt"/>
              <a:buAutoNum type="arabicPeriod"/>
            </a:pPr>
            <a:r>
              <a:rPr lang="zh-CN" altLang="en-US" sz="2000" dirty="0">
                <a:solidFill>
                  <a:srgbClr val="595757"/>
                </a:solidFill>
                <a:latin typeface="Futura Medium" panose="020B0602020204020303" pitchFamily="34" charset="-79"/>
                <a:cs typeface="Futura Medium" panose="020B0602020204020303" pitchFamily="34" charset="-79"/>
              </a:rPr>
              <a:t>大模型在</a:t>
            </a:r>
            <a:r>
              <a:rPr lang="zh-CN" altLang="en-US" sz="2000" dirty="0">
                <a:solidFill>
                  <a:srgbClr val="C00000"/>
                </a:solidFill>
                <a:latin typeface="Futura Medium" panose="020B0602020204020303" pitchFamily="34" charset="-79"/>
                <a:cs typeface="Futura Medium" panose="020B0602020204020303" pitchFamily="34" charset="-79"/>
              </a:rPr>
              <a:t>训练遇到的挑战</a:t>
            </a:r>
            <a:r>
              <a:rPr lang="zh-CN" altLang="en-US" sz="2000" dirty="0">
                <a:solidFill>
                  <a:srgbClr val="595757"/>
                </a:solidFill>
                <a:latin typeface="Futura Medium" panose="020B0602020204020303" pitchFamily="34" charset="-79"/>
                <a:cs typeface="Futura Medium" panose="020B0602020204020303" pitchFamily="34" charset="-79"/>
              </a:rPr>
              <a:t>体现在</a:t>
            </a:r>
            <a:r>
              <a:rPr lang="en-US" altLang="zh-CN" sz="2000" dirty="0">
                <a:solidFill>
                  <a:srgbClr val="595757"/>
                </a:solidFill>
                <a:latin typeface="Futura Medium" panose="020B0602020204020303" pitchFamily="34" charset="-79"/>
                <a:cs typeface="Futura Medium" panose="020B0602020204020303" pitchFamily="34" charset="-79"/>
              </a:rPr>
              <a:t>4</a:t>
            </a:r>
            <a:r>
              <a:rPr lang="zh-CN" altLang="en-US" sz="2000" dirty="0">
                <a:solidFill>
                  <a:srgbClr val="595757"/>
                </a:solidFill>
                <a:latin typeface="Futura Medium" panose="020B0602020204020303" pitchFamily="34" charset="-79"/>
                <a:cs typeface="Futura Medium" panose="020B0602020204020303" pitchFamily="34" charset="-79"/>
              </a:rPr>
              <a:t>方面：内存墙、通信墙、调优墙、开发墙，需要通过 </a:t>
            </a:r>
            <a:r>
              <a:rPr lang="en-US" altLang="zh-CN" sz="2000" dirty="0">
                <a:solidFill>
                  <a:srgbClr val="595757"/>
                </a:solidFill>
                <a:latin typeface="Futura Medium" panose="020B0602020204020303" pitchFamily="34" charset="-79"/>
                <a:cs typeface="Futura Medium" panose="020B0602020204020303" pitchFamily="34" charset="-79"/>
              </a:rPr>
              <a:t>AI</a:t>
            </a:r>
            <a:r>
              <a:rPr lang="zh-CN" altLang="en-US" sz="2000" dirty="0">
                <a:solidFill>
                  <a:srgbClr val="595757"/>
                </a:solidFill>
                <a:latin typeface="Futura Medium" panose="020B0602020204020303" pitchFamily="34" charset="-79"/>
                <a:cs typeface="Futura Medium" panose="020B0602020204020303" pitchFamily="34" charset="-79"/>
              </a:rPr>
              <a:t> 系统全栈进行优化。</a:t>
            </a:r>
            <a:endParaRPr lang="en-US" altLang="zh-CN" sz="2000" dirty="0">
              <a:solidFill>
                <a:srgbClr val="595757"/>
              </a:solidFill>
              <a:latin typeface="Futura Medium" panose="020B0602020204020303" pitchFamily="34" charset="-79"/>
              <a:cs typeface="Futura Medium" panose="020B0602020204020303" pitchFamily="34" charset="-79"/>
            </a:endParaRPr>
          </a:p>
          <a:p>
            <a:pPr marL="696306" lvl="1" indent="-457200">
              <a:spcAft>
                <a:spcPts val="800"/>
              </a:spcAft>
              <a:buFont typeface="+mj-lt"/>
              <a:buAutoNum type="arabicPeriod"/>
            </a:pPr>
            <a:r>
              <a:rPr lang="zh-CN" altLang="en-US" sz="2000" dirty="0">
                <a:solidFill>
                  <a:srgbClr val="595757"/>
                </a:solidFill>
                <a:latin typeface="Futura Medium" panose="020B0602020204020303" pitchFamily="34" charset="-79"/>
                <a:cs typeface="Futura Medium" panose="020B0602020204020303" pitchFamily="34" charset="-79"/>
              </a:rPr>
              <a:t>大模型对 </a:t>
            </a:r>
            <a:r>
              <a:rPr lang="en-US" altLang="zh-CN" sz="2000" dirty="0">
                <a:solidFill>
                  <a:srgbClr val="595757"/>
                </a:solidFill>
                <a:latin typeface="Futura Medium" panose="020B0602020204020303" pitchFamily="34" charset="-79"/>
                <a:cs typeface="Futura Medium" panose="020B0602020204020303" pitchFamily="34" charset="-79"/>
              </a:rPr>
              <a:t>AI</a:t>
            </a:r>
            <a:r>
              <a:rPr lang="zh-CN" altLang="en-US" sz="2000" dirty="0">
                <a:solidFill>
                  <a:srgbClr val="595757"/>
                </a:solidFill>
                <a:latin typeface="Futura Medium" panose="020B0602020204020303" pitchFamily="34" charset="-79"/>
                <a:cs typeface="Futura Medium" panose="020B0602020204020303" pitchFamily="34" charset="-79"/>
              </a:rPr>
              <a:t> 系统冲击严重，不仅仅在集群组网、网络存储、资源调度等硬件，还涉及框架、应用算法、分布式并行、训练到推理</a:t>
            </a:r>
            <a:r>
              <a:rPr lang="zh-CN" altLang="en-US" sz="2000" dirty="0">
                <a:solidFill>
                  <a:srgbClr val="C00000"/>
                </a:solidFill>
                <a:latin typeface="Futura Medium" panose="020B0602020204020303" pitchFamily="34" charset="-79"/>
                <a:cs typeface="Futura Medium" panose="020B0602020204020303" pitchFamily="34" charset="-79"/>
              </a:rPr>
              <a:t>全流程软硬件协同</a:t>
            </a:r>
            <a:r>
              <a:rPr lang="zh-CN" altLang="en-US" sz="2000" dirty="0">
                <a:solidFill>
                  <a:srgbClr val="595757"/>
                </a:solidFill>
                <a:latin typeface="Futura Medium" panose="020B0602020204020303" pitchFamily="34" charset="-79"/>
                <a:cs typeface="Futura Medium" panose="020B0602020204020303" pitchFamily="34" charset="-79"/>
              </a:rPr>
              <a:t>。</a:t>
            </a:r>
            <a:endParaRPr lang="en-US" altLang="zh-CN" sz="2000" dirty="0">
              <a:solidFill>
                <a:srgbClr val="595757"/>
              </a:solidFill>
              <a:latin typeface="Futura Medium" panose="020B0602020204020303" pitchFamily="34" charset="-79"/>
              <a:cs typeface="Futura Medium" panose="020B0602020204020303" pitchFamily="34" charset="-79"/>
            </a:endParaRPr>
          </a:p>
          <a:p>
            <a:pPr marL="696306" lvl="1" indent="-457200">
              <a:spcAft>
                <a:spcPts val="800"/>
              </a:spcAft>
              <a:buFont typeface="+mj-lt"/>
              <a:buAutoNum type="arabicPeriod"/>
            </a:pPr>
            <a:r>
              <a:rPr lang="zh-CN" altLang="en-US" sz="2000" dirty="0">
                <a:solidFill>
                  <a:srgbClr val="595757"/>
                </a:solidFill>
                <a:latin typeface="Futura Medium" panose="020B0602020204020303" pitchFamily="34" charset="-79"/>
                <a:cs typeface="Futura Medium" panose="020B0602020204020303" pitchFamily="34" charset="-79"/>
              </a:rPr>
              <a:t>大模型  </a:t>
            </a:r>
            <a:r>
              <a:rPr lang="en-US" altLang="zh-CN" sz="2000" dirty="0">
                <a:solidFill>
                  <a:srgbClr val="595757"/>
                </a:solidFill>
                <a:latin typeface="Futura Medium" panose="020B0602020204020303" pitchFamily="34" charset="-79"/>
                <a:cs typeface="Futura Medium" panose="020B0602020204020303" pitchFamily="34" charset="-79"/>
              </a:rPr>
              <a:t>+</a:t>
            </a:r>
            <a:r>
              <a:rPr lang="zh-CN" altLang="en-US" sz="2000" dirty="0">
                <a:solidFill>
                  <a:srgbClr val="595757"/>
                </a:solidFill>
                <a:latin typeface="Futura Medium" panose="020B0602020204020303" pitchFamily="34" charset="-79"/>
                <a:cs typeface="Futura Medium" panose="020B0602020204020303" pitchFamily="34" charset="-79"/>
              </a:rPr>
              <a:t> </a:t>
            </a:r>
            <a:r>
              <a:rPr lang="en-US" altLang="zh-CN" sz="2000" dirty="0">
                <a:solidFill>
                  <a:srgbClr val="595757"/>
                </a:solidFill>
                <a:latin typeface="Futura Medium" panose="020B0602020204020303" pitchFamily="34" charset="-79"/>
                <a:cs typeface="Futura Medium" panose="020B0602020204020303" pitchFamily="34" charset="-79"/>
              </a:rPr>
              <a:t>AI</a:t>
            </a:r>
            <a:r>
              <a:rPr lang="zh-CN" altLang="en-US" sz="2000" dirty="0">
                <a:solidFill>
                  <a:srgbClr val="595757"/>
                </a:solidFill>
                <a:latin typeface="Futura Medium" panose="020B0602020204020303" pitchFamily="34" charset="-79"/>
                <a:cs typeface="Futura Medium" panose="020B0602020204020303" pitchFamily="34" charset="-79"/>
              </a:rPr>
              <a:t> 系统技术栈与传统 </a:t>
            </a:r>
            <a:r>
              <a:rPr lang="en-US" altLang="zh-CN" sz="2000" dirty="0">
                <a:solidFill>
                  <a:srgbClr val="595757"/>
                </a:solidFill>
                <a:latin typeface="Futura Medium" panose="020B0602020204020303" pitchFamily="34" charset="-79"/>
                <a:cs typeface="Futura Medium" panose="020B0602020204020303" pitchFamily="34" charset="-79"/>
              </a:rPr>
              <a:t>AI</a:t>
            </a:r>
            <a:r>
              <a:rPr lang="zh-CN" altLang="en-US" sz="2000" dirty="0">
                <a:solidFill>
                  <a:srgbClr val="595757"/>
                </a:solidFill>
                <a:latin typeface="Futura Medium" panose="020B0602020204020303" pitchFamily="34" charset="-79"/>
                <a:cs typeface="Futura Medium" panose="020B0602020204020303" pitchFamily="34" charset="-79"/>
              </a:rPr>
              <a:t> 系统技术栈增加了更多细节，和大模型使能层。</a:t>
            </a:r>
            <a:endParaRPr lang="en-US" altLang="zh-CN" sz="20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1276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什么是大模型</a:t>
            </a:r>
          </a:p>
        </p:txBody>
      </p:sp>
    </p:spTree>
    <p:extLst>
      <p:ext uri="{BB962C8B-B14F-4D97-AF65-F5344CB8AC3E}">
        <p14:creationId xmlns:p14="http://schemas.microsoft.com/office/powerpoint/2010/main" val="86288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21C6C48-C678-7E45-8B17-B103B22CA1F6}"/>
              </a:ext>
            </a:extLst>
          </p:cNvPr>
          <p:cNvSpPr>
            <a:spLocks noGrp="1"/>
          </p:cNvSpPr>
          <p:nvPr>
            <p:ph type="title"/>
          </p:nvPr>
        </p:nvSpPr>
        <p:spPr/>
        <p:txBody>
          <a:bodyPr/>
          <a:lstStyle/>
          <a:p>
            <a:r>
              <a:rPr lang="en-US" altLang="zh-CN" dirty="0"/>
              <a:t>AI</a:t>
            </a:r>
            <a:r>
              <a:rPr lang="zh-CN" altLang="en-US" dirty="0"/>
              <a:t> 发展历程到了大模型时代</a:t>
            </a:r>
          </a:p>
        </p:txBody>
      </p:sp>
      <p:pic>
        <p:nvPicPr>
          <p:cNvPr id="7" name="图片 6">
            <a:extLst>
              <a:ext uri="{FF2B5EF4-FFF2-40B4-BE49-F238E27FC236}">
                <a16:creationId xmlns:a16="http://schemas.microsoft.com/office/drawing/2014/main" id="{09D83D9D-C1FD-F541-B926-3FFFB9D2B2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616" y="1723393"/>
            <a:ext cx="10693530" cy="4037806"/>
          </a:xfrm>
          <a:prstGeom prst="rect">
            <a:avLst/>
          </a:prstGeom>
        </p:spPr>
      </p:pic>
    </p:spTree>
    <p:extLst>
      <p:ext uri="{BB962C8B-B14F-4D97-AF65-F5344CB8AC3E}">
        <p14:creationId xmlns:p14="http://schemas.microsoft.com/office/powerpoint/2010/main" val="905813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7FF5D02-7D4F-2C46-B405-97D228330394}"/>
              </a:ext>
            </a:extLst>
          </p:cNvPr>
          <p:cNvSpPr>
            <a:spLocks noGrp="1"/>
          </p:cNvSpPr>
          <p:nvPr>
            <p:ph type="title"/>
          </p:nvPr>
        </p:nvSpPr>
        <p:spPr/>
        <p:txBody>
          <a:bodyPr/>
          <a:lstStyle/>
          <a:p>
            <a:r>
              <a:rPr lang="zh-CN" altLang="en-US" dirty="0"/>
              <a:t>思考</a:t>
            </a:r>
          </a:p>
        </p:txBody>
      </p:sp>
      <p:sp>
        <p:nvSpPr>
          <p:cNvPr id="5" name="内容占位符 4">
            <a:extLst>
              <a:ext uri="{FF2B5EF4-FFF2-40B4-BE49-F238E27FC236}">
                <a16:creationId xmlns:a16="http://schemas.microsoft.com/office/drawing/2014/main" id="{63FE845A-E1F4-4948-8CF3-C29F6A279C0A}"/>
              </a:ext>
            </a:extLst>
          </p:cNvPr>
          <p:cNvSpPr>
            <a:spLocks noGrp="1"/>
          </p:cNvSpPr>
          <p:nvPr>
            <p:ph sz="half" idx="1"/>
          </p:nvPr>
        </p:nvSpPr>
        <p:spPr/>
        <p:txBody>
          <a:bodyPr/>
          <a:lstStyle/>
          <a:p>
            <a:pPr>
              <a:lnSpc>
                <a:spcPct val="200000"/>
              </a:lnSpc>
            </a:pPr>
            <a:r>
              <a:rPr lang="zh-CN" altLang="en-US" sz="2400" dirty="0"/>
              <a:t>为什么预训练网络模型变得越来越重要？</a:t>
            </a:r>
            <a:endParaRPr lang="en-US" altLang="zh-CN" sz="2400" dirty="0"/>
          </a:p>
          <a:p>
            <a:pPr>
              <a:lnSpc>
                <a:spcPct val="200000"/>
              </a:lnSpc>
            </a:pPr>
            <a:r>
              <a:rPr lang="zh-CN" altLang="en-US" sz="2400" dirty="0"/>
              <a:t>预训练大模型的未来的发展趋势是什么？</a:t>
            </a:r>
            <a:endParaRPr lang="en-US" altLang="zh-CN" sz="2400" dirty="0"/>
          </a:p>
          <a:p>
            <a:pPr>
              <a:lnSpc>
                <a:spcPct val="200000"/>
              </a:lnSpc>
            </a:pPr>
            <a:r>
              <a:rPr lang="zh-CN" altLang="en-US" sz="2400" dirty="0"/>
              <a:t>如何预训练一个百亿规模的大模型？</a:t>
            </a:r>
          </a:p>
        </p:txBody>
      </p:sp>
    </p:spTree>
    <p:extLst>
      <p:ext uri="{BB962C8B-B14F-4D97-AF65-F5344CB8AC3E}">
        <p14:creationId xmlns:p14="http://schemas.microsoft.com/office/powerpoint/2010/main" val="2434148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7455"/>
          <a:stretch/>
        </p:blipFill>
        <p:spPr>
          <a:xfrm>
            <a:off x="2265626" y="1797269"/>
            <a:ext cx="7665510" cy="4260580"/>
          </a:xfrm>
          <a:prstGeom prst="rect">
            <a:avLst/>
          </a:prstGeom>
        </p:spPr>
      </p:pic>
    </p:spTree>
    <p:extLst>
      <p:ext uri="{BB962C8B-B14F-4D97-AF65-F5344CB8AC3E}">
        <p14:creationId xmlns:p14="http://schemas.microsoft.com/office/powerpoint/2010/main" val="306597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98C7D50-B6D5-6046-9F0E-9B297CF152C9}"/>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p>
        </p:txBody>
      </p:sp>
      <p:pic>
        <p:nvPicPr>
          <p:cNvPr id="4" name="图片 3">
            <a:extLst>
              <a:ext uri="{FF2B5EF4-FFF2-40B4-BE49-F238E27FC236}">
                <a16:creationId xmlns:a16="http://schemas.microsoft.com/office/drawing/2014/main" id="{23253A9B-BF9F-4749-9433-1DE1A3F54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921" y="1493296"/>
            <a:ext cx="5754920" cy="4650181"/>
          </a:xfrm>
          <a:prstGeom prst="rect">
            <a:avLst/>
          </a:prstGeom>
        </p:spPr>
      </p:pic>
    </p:spTree>
    <p:extLst>
      <p:ext uri="{BB962C8B-B14F-4D97-AF65-F5344CB8AC3E}">
        <p14:creationId xmlns:p14="http://schemas.microsoft.com/office/powerpoint/2010/main" val="2385129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DDDA98B9-CFEA-B945-BA43-45720CAE6A06}"/>
              </a:ext>
            </a:extLst>
          </p:cNvPr>
          <p:cNvSpPr/>
          <p:nvPr/>
        </p:nvSpPr>
        <p:spPr>
          <a:xfrm>
            <a:off x="872360" y="4867451"/>
            <a:ext cx="1959482" cy="998483"/>
          </a:xfrm>
          <a:prstGeom prst="roundRect">
            <a:avLst>
              <a:gd name="adj" fmla="val 0"/>
            </a:avLst>
          </a:prstGeom>
          <a:solidFill>
            <a:srgbClr val="46AA02"/>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chemeClr val="bg1"/>
                </a:solidFill>
                <a:latin typeface="Gill Sans MT" panose="020B0502020104020203" pitchFamily="34" charset="0"/>
              </a:rPr>
              <a:t>LLM</a:t>
            </a:r>
          </a:p>
          <a:p>
            <a:pPr algn="ctr">
              <a:lnSpc>
                <a:spcPct val="150000"/>
              </a:lnSpc>
            </a:pPr>
            <a:r>
              <a:rPr kumimoji="1" lang="zh-CN" altLang="en-US" sz="1400" dirty="0">
                <a:solidFill>
                  <a:schemeClr val="bg1"/>
                </a:solidFill>
                <a:latin typeface="Gill Sans MT" panose="020B0502020104020203" pitchFamily="34" charset="0"/>
              </a:rPr>
              <a:t>语言大模型</a:t>
            </a:r>
          </a:p>
        </p:txBody>
      </p:sp>
      <p:sp>
        <p:nvSpPr>
          <p:cNvPr id="7" name="圆角矩形 6">
            <a:extLst>
              <a:ext uri="{FF2B5EF4-FFF2-40B4-BE49-F238E27FC236}">
                <a16:creationId xmlns:a16="http://schemas.microsoft.com/office/drawing/2014/main" id="{DFE1A2CE-38FA-034C-BBAF-A1E2C82CDDF2}"/>
              </a:ext>
            </a:extLst>
          </p:cNvPr>
          <p:cNvSpPr/>
          <p:nvPr/>
        </p:nvSpPr>
        <p:spPr>
          <a:xfrm>
            <a:off x="2914866" y="4867451"/>
            <a:ext cx="1959482" cy="998483"/>
          </a:xfrm>
          <a:prstGeom prst="roundRect">
            <a:avLst>
              <a:gd name="adj" fmla="val 0"/>
            </a:avLst>
          </a:prstGeom>
          <a:solidFill>
            <a:srgbClr val="46AA02"/>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chemeClr val="bg1"/>
                </a:solidFill>
                <a:latin typeface="Gill Sans MT" panose="020B0502020104020203" pitchFamily="34" charset="0"/>
              </a:rPr>
              <a:t>LMM</a:t>
            </a:r>
          </a:p>
          <a:p>
            <a:pPr algn="ctr">
              <a:lnSpc>
                <a:spcPct val="150000"/>
              </a:lnSpc>
            </a:pPr>
            <a:r>
              <a:rPr kumimoji="1" lang="zh-CN" altLang="en-US" sz="1400" dirty="0">
                <a:solidFill>
                  <a:schemeClr val="bg1"/>
                </a:solidFill>
                <a:latin typeface="Gill Sans MT" panose="020B0502020104020203" pitchFamily="34" charset="0"/>
              </a:rPr>
              <a:t>多模态大模型</a:t>
            </a:r>
          </a:p>
        </p:txBody>
      </p:sp>
      <p:sp>
        <p:nvSpPr>
          <p:cNvPr id="8" name="圆角矩形 7">
            <a:extLst>
              <a:ext uri="{FF2B5EF4-FFF2-40B4-BE49-F238E27FC236}">
                <a16:creationId xmlns:a16="http://schemas.microsoft.com/office/drawing/2014/main" id="{AF6DA72D-8DAD-024A-9B8F-B0AB479D75C8}"/>
              </a:ext>
            </a:extLst>
          </p:cNvPr>
          <p:cNvSpPr/>
          <p:nvPr/>
        </p:nvSpPr>
        <p:spPr>
          <a:xfrm>
            <a:off x="4957372" y="4867451"/>
            <a:ext cx="1959482" cy="998483"/>
          </a:xfrm>
          <a:prstGeom prst="roundRect">
            <a:avLst>
              <a:gd name="adj" fmla="val 0"/>
            </a:avLst>
          </a:prstGeom>
          <a:solidFill>
            <a:srgbClr val="46AA02"/>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chemeClr val="bg1"/>
                </a:solidFill>
                <a:latin typeface="Gill Sans MT" panose="020B0502020104020203" pitchFamily="34" charset="0"/>
              </a:rPr>
              <a:t>LVM</a:t>
            </a:r>
          </a:p>
          <a:p>
            <a:pPr algn="ctr">
              <a:lnSpc>
                <a:spcPct val="150000"/>
              </a:lnSpc>
            </a:pPr>
            <a:r>
              <a:rPr kumimoji="1" lang="zh-CN" altLang="en-US" sz="1400" dirty="0">
                <a:solidFill>
                  <a:schemeClr val="bg1"/>
                </a:solidFill>
                <a:latin typeface="Gill Sans MT" panose="020B0502020104020203" pitchFamily="34" charset="0"/>
              </a:rPr>
              <a:t>视觉大模型</a:t>
            </a:r>
          </a:p>
        </p:txBody>
      </p:sp>
      <p:sp>
        <p:nvSpPr>
          <p:cNvPr id="9" name="圆角矩形 8">
            <a:extLst>
              <a:ext uri="{FF2B5EF4-FFF2-40B4-BE49-F238E27FC236}">
                <a16:creationId xmlns:a16="http://schemas.microsoft.com/office/drawing/2014/main" id="{8A44F096-FF43-5B49-BDDA-15D4C957831A}"/>
              </a:ext>
            </a:extLst>
          </p:cNvPr>
          <p:cNvSpPr/>
          <p:nvPr/>
        </p:nvSpPr>
        <p:spPr>
          <a:xfrm>
            <a:off x="6999878" y="4867451"/>
            <a:ext cx="1959482" cy="998483"/>
          </a:xfrm>
          <a:prstGeom prst="roundRect">
            <a:avLst>
              <a:gd name="adj" fmla="val 0"/>
            </a:avLst>
          </a:prstGeom>
          <a:solidFill>
            <a:srgbClr val="46AA02"/>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chemeClr val="bg1"/>
                </a:solidFill>
                <a:latin typeface="Gill Sans MT" panose="020B0502020104020203" pitchFamily="34" charset="0"/>
              </a:rPr>
              <a:t>LSM</a:t>
            </a:r>
          </a:p>
          <a:p>
            <a:pPr algn="ctr">
              <a:lnSpc>
                <a:spcPct val="150000"/>
              </a:lnSpc>
            </a:pPr>
            <a:r>
              <a:rPr kumimoji="1" lang="zh-CN" altLang="en-US" sz="1400" dirty="0">
                <a:solidFill>
                  <a:schemeClr val="bg1"/>
                </a:solidFill>
                <a:latin typeface="Gill Sans MT" panose="020B0502020104020203" pitchFamily="34" charset="0"/>
              </a:rPr>
              <a:t>科学计算大模型</a:t>
            </a:r>
          </a:p>
        </p:txBody>
      </p:sp>
      <p:sp>
        <p:nvSpPr>
          <p:cNvPr id="10" name="圆角矩形 9">
            <a:extLst>
              <a:ext uri="{FF2B5EF4-FFF2-40B4-BE49-F238E27FC236}">
                <a16:creationId xmlns:a16="http://schemas.microsoft.com/office/drawing/2014/main" id="{780F6FE8-BE05-BB49-8A91-B5B6E804DFE8}"/>
              </a:ext>
            </a:extLst>
          </p:cNvPr>
          <p:cNvSpPr/>
          <p:nvPr/>
        </p:nvSpPr>
        <p:spPr>
          <a:xfrm>
            <a:off x="9042384" y="4867451"/>
            <a:ext cx="1959482" cy="998483"/>
          </a:xfrm>
          <a:prstGeom prst="roundRect">
            <a:avLst>
              <a:gd name="adj" fmla="val 0"/>
            </a:avLst>
          </a:prstGeom>
          <a:solidFill>
            <a:srgbClr val="46AA02"/>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chemeClr val="bg1"/>
                </a:solidFill>
                <a:latin typeface="Gill Sans MT" panose="020B0502020104020203" pitchFamily="34" charset="0"/>
              </a:rPr>
              <a:t>…</a:t>
            </a:r>
            <a:endParaRPr kumimoji="1" lang="zh-CN" altLang="en-US" sz="1400" dirty="0">
              <a:solidFill>
                <a:schemeClr val="bg1"/>
              </a:solidFill>
              <a:latin typeface="Gill Sans MT" panose="020B0502020104020203" pitchFamily="34" charset="0"/>
            </a:endParaRPr>
          </a:p>
        </p:txBody>
      </p:sp>
      <p:sp>
        <p:nvSpPr>
          <p:cNvPr id="11" name="文本框 10">
            <a:extLst>
              <a:ext uri="{FF2B5EF4-FFF2-40B4-BE49-F238E27FC236}">
                <a16:creationId xmlns:a16="http://schemas.microsoft.com/office/drawing/2014/main" id="{61B9237F-EA28-4445-9738-FBFF03A7BA86}"/>
              </a:ext>
            </a:extLst>
          </p:cNvPr>
          <p:cNvSpPr txBox="1"/>
          <p:nvPr/>
        </p:nvSpPr>
        <p:spPr>
          <a:xfrm>
            <a:off x="872360" y="4403835"/>
            <a:ext cx="10129506" cy="369332"/>
          </a:xfrm>
          <a:prstGeom prst="rect">
            <a:avLst/>
          </a:prstGeom>
          <a:solidFill>
            <a:schemeClr val="bg1">
              <a:lumMod val="95000"/>
            </a:schemeClr>
          </a:solidFill>
        </p:spPr>
        <p:txBody>
          <a:bodyPr wrap="square" rtlCol="0">
            <a:spAutoFit/>
          </a:bodyPr>
          <a:lstStyle/>
          <a:p>
            <a:pPr algn="ctr"/>
            <a:r>
              <a:rPr kumimoji="1" lang="en-US" altLang="zh-CN" dirty="0">
                <a:solidFill>
                  <a:schemeClr val="tx1">
                    <a:lumMod val="65000"/>
                    <a:lumOff val="35000"/>
                  </a:schemeClr>
                </a:solidFill>
                <a:latin typeface="Gill Sans MT" panose="020B0502020104020203" pitchFamily="34" charset="0"/>
              </a:rPr>
              <a:t>L0</a:t>
            </a:r>
            <a:r>
              <a:rPr kumimoji="1" lang="zh-CN" altLang="en-US" dirty="0">
                <a:solidFill>
                  <a:schemeClr val="tx1">
                    <a:lumMod val="65000"/>
                    <a:lumOff val="35000"/>
                  </a:schemeClr>
                </a:solidFill>
                <a:latin typeface="Gill Sans MT" panose="020B0502020104020203" pitchFamily="34" charset="0"/>
              </a:rPr>
              <a:t> 基础大模型</a:t>
            </a:r>
            <a:endParaRPr kumimoji="1" lang="en-US" altLang="zh-CN" dirty="0">
              <a:solidFill>
                <a:schemeClr val="tx1">
                  <a:lumMod val="65000"/>
                  <a:lumOff val="35000"/>
                </a:schemeClr>
              </a:solidFill>
              <a:latin typeface="Gill Sans MT" panose="020B0502020104020203" pitchFamily="34" charset="0"/>
            </a:endParaRPr>
          </a:p>
        </p:txBody>
      </p:sp>
      <p:sp>
        <p:nvSpPr>
          <p:cNvPr id="12" name="圆角矩形 11">
            <a:extLst>
              <a:ext uri="{FF2B5EF4-FFF2-40B4-BE49-F238E27FC236}">
                <a16:creationId xmlns:a16="http://schemas.microsoft.com/office/drawing/2014/main" id="{D94F37A1-4420-4A49-92F8-2274ED6C6824}"/>
              </a:ext>
            </a:extLst>
          </p:cNvPr>
          <p:cNvSpPr/>
          <p:nvPr/>
        </p:nvSpPr>
        <p:spPr>
          <a:xfrm>
            <a:off x="872359" y="3217174"/>
            <a:ext cx="1208689" cy="998483"/>
          </a:xfrm>
          <a:prstGeom prst="roundRect">
            <a:avLst>
              <a:gd name="adj" fmla="val 0"/>
            </a:avLst>
          </a:prstGeom>
          <a:solidFill>
            <a:srgbClr val="67BE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chemeClr val="bg1"/>
                </a:solidFill>
                <a:latin typeface="Gill Sans MT" panose="020B0502020104020203" pitchFamily="34" charset="0"/>
              </a:rPr>
              <a:t>政务</a:t>
            </a:r>
            <a:endParaRPr kumimoji="1" lang="en-US" altLang="zh-CN" sz="1400" dirty="0">
              <a:solidFill>
                <a:schemeClr val="bg1"/>
              </a:solidFill>
              <a:latin typeface="Gill Sans MT" panose="020B0502020104020203" pitchFamily="34" charset="0"/>
            </a:endParaRPr>
          </a:p>
          <a:p>
            <a:pPr algn="ctr">
              <a:lnSpc>
                <a:spcPct val="150000"/>
              </a:lnSpc>
            </a:pPr>
            <a:r>
              <a:rPr kumimoji="1" lang="zh-CN" altLang="en-US" sz="1400" dirty="0">
                <a:solidFill>
                  <a:schemeClr val="bg1"/>
                </a:solidFill>
                <a:latin typeface="Gill Sans MT" panose="020B0502020104020203" pitchFamily="34" charset="0"/>
              </a:rPr>
              <a:t>大模型</a:t>
            </a:r>
          </a:p>
        </p:txBody>
      </p:sp>
      <p:sp>
        <p:nvSpPr>
          <p:cNvPr id="13" name="圆角矩形 12">
            <a:extLst>
              <a:ext uri="{FF2B5EF4-FFF2-40B4-BE49-F238E27FC236}">
                <a16:creationId xmlns:a16="http://schemas.microsoft.com/office/drawing/2014/main" id="{75F33FF9-EBC3-4A4D-83D8-19A7020BAF1A}"/>
              </a:ext>
            </a:extLst>
          </p:cNvPr>
          <p:cNvSpPr/>
          <p:nvPr/>
        </p:nvSpPr>
        <p:spPr>
          <a:xfrm>
            <a:off x="2145345" y="3217174"/>
            <a:ext cx="1208689" cy="998483"/>
          </a:xfrm>
          <a:prstGeom prst="roundRect">
            <a:avLst>
              <a:gd name="adj" fmla="val 0"/>
            </a:avLst>
          </a:prstGeom>
          <a:solidFill>
            <a:srgbClr val="67BE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chemeClr val="bg1"/>
                </a:solidFill>
                <a:latin typeface="Gill Sans MT" panose="020B0502020104020203" pitchFamily="34" charset="0"/>
              </a:rPr>
              <a:t>金融</a:t>
            </a:r>
            <a:endParaRPr kumimoji="1" lang="en-US" altLang="zh-CN" sz="1400" dirty="0">
              <a:solidFill>
                <a:schemeClr val="bg1"/>
              </a:solidFill>
              <a:latin typeface="Gill Sans MT" panose="020B0502020104020203" pitchFamily="34" charset="0"/>
            </a:endParaRPr>
          </a:p>
          <a:p>
            <a:pPr algn="ctr">
              <a:lnSpc>
                <a:spcPct val="150000"/>
              </a:lnSpc>
            </a:pPr>
            <a:r>
              <a:rPr kumimoji="1" lang="zh-CN" altLang="en-US" sz="1400" dirty="0">
                <a:solidFill>
                  <a:schemeClr val="bg1"/>
                </a:solidFill>
                <a:latin typeface="Gill Sans MT" panose="020B0502020104020203" pitchFamily="34" charset="0"/>
              </a:rPr>
              <a:t>大模型</a:t>
            </a:r>
          </a:p>
        </p:txBody>
      </p:sp>
      <p:sp>
        <p:nvSpPr>
          <p:cNvPr id="14" name="圆角矩形 13">
            <a:extLst>
              <a:ext uri="{FF2B5EF4-FFF2-40B4-BE49-F238E27FC236}">
                <a16:creationId xmlns:a16="http://schemas.microsoft.com/office/drawing/2014/main" id="{86ED6851-2162-774A-8D1F-66410E0DB163}"/>
              </a:ext>
            </a:extLst>
          </p:cNvPr>
          <p:cNvSpPr/>
          <p:nvPr/>
        </p:nvSpPr>
        <p:spPr>
          <a:xfrm>
            <a:off x="3418331" y="3217174"/>
            <a:ext cx="1208689" cy="998483"/>
          </a:xfrm>
          <a:prstGeom prst="roundRect">
            <a:avLst>
              <a:gd name="adj" fmla="val 0"/>
            </a:avLst>
          </a:prstGeom>
          <a:solidFill>
            <a:srgbClr val="67BE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chemeClr val="bg1"/>
                </a:solidFill>
                <a:latin typeface="Gill Sans MT" panose="020B0502020104020203" pitchFamily="34" charset="0"/>
              </a:rPr>
              <a:t>制造</a:t>
            </a:r>
            <a:endParaRPr kumimoji="1" lang="en-US" altLang="zh-CN" sz="1400" dirty="0">
              <a:solidFill>
                <a:schemeClr val="bg1"/>
              </a:solidFill>
              <a:latin typeface="Gill Sans MT" panose="020B0502020104020203" pitchFamily="34" charset="0"/>
            </a:endParaRPr>
          </a:p>
          <a:p>
            <a:pPr algn="ctr">
              <a:lnSpc>
                <a:spcPct val="150000"/>
              </a:lnSpc>
            </a:pPr>
            <a:r>
              <a:rPr kumimoji="1" lang="zh-CN" altLang="en-US" sz="1400" dirty="0">
                <a:solidFill>
                  <a:schemeClr val="bg1"/>
                </a:solidFill>
                <a:latin typeface="Gill Sans MT" panose="020B0502020104020203" pitchFamily="34" charset="0"/>
              </a:rPr>
              <a:t>大模型</a:t>
            </a:r>
          </a:p>
        </p:txBody>
      </p:sp>
      <p:sp>
        <p:nvSpPr>
          <p:cNvPr id="15" name="圆角矩形 14">
            <a:extLst>
              <a:ext uri="{FF2B5EF4-FFF2-40B4-BE49-F238E27FC236}">
                <a16:creationId xmlns:a16="http://schemas.microsoft.com/office/drawing/2014/main" id="{2874BC8A-1256-5542-B72D-AC081DB7FD95}"/>
              </a:ext>
            </a:extLst>
          </p:cNvPr>
          <p:cNvSpPr/>
          <p:nvPr/>
        </p:nvSpPr>
        <p:spPr>
          <a:xfrm>
            <a:off x="4691317" y="3217174"/>
            <a:ext cx="1208689" cy="998483"/>
          </a:xfrm>
          <a:prstGeom prst="roundRect">
            <a:avLst>
              <a:gd name="adj" fmla="val 0"/>
            </a:avLst>
          </a:prstGeom>
          <a:solidFill>
            <a:srgbClr val="67BE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chemeClr val="bg1"/>
                </a:solidFill>
                <a:latin typeface="Gill Sans MT" panose="020B0502020104020203" pitchFamily="34" charset="0"/>
              </a:rPr>
              <a:t>药物分子</a:t>
            </a:r>
            <a:endParaRPr kumimoji="1" lang="en-US" altLang="zh-CN" sz="1400" dirty="0">
              <a:solidFill>
                <a:schemeClr val="bg1"/>
              </a:solidFill>
              <a:latin typeface="Gill Sans MT" panose="020B0502020104020203" pitchFamily="34" charset="0"/>
            </a:endParaRPr>
          </a:p>
          <a:p>
            <a:pPr algn="ctr">
              <a:lnSpc>
                <a:spcPct val="150000"/>
              </a:lnSpc>
            </a:pPr>
            <a:r>
              <a:rPr kumimoji="1" lang="zh-CN" altLang="en-US" sz="1400" dirty="0">
                <a:solidFill>
                  <a:schemeClr val="bg1"/>
                </a:solidFill>
                <a:latin typeface="Gill Sans MT" panose="020B0502020104020203" pitchFamily="34" charset="0"/>
              </a:rPr>
              <a:t>大模型</a:t>
            </a:r>
          </a:p>
        </p:txBody>
      </p:sp>
      <p:sp>
        <p:nvSpPr>
          <p:cNvPr id="16" name="圆角矩形 15">
            <a:extLst>
              <a:ext uri="{FF2B5EF4-FFF2-40B4-BE49-F238E27FC236}">
                <a16:creationId xmlns:a16="http://schemas.microsoft.com/office/drawing/2014/main" id="{60978228-4D5F-7446-BD27-4AFC9DECE2F4}"/>
              </a:ext>
            </a:extLst>
          </p:cNvPr>
          <p:cNvSpPr/>
          <p:nvPr/>
        </p:nvSpPr>
        <p:spPr>
          <a:xfrm>
            <a:off x="9783264" y="3217173"/>
            <a:ext cx="1208689" cy="998483"/>
          </a:xfrm>
          <a:prstGeom prst="roundRect">
            <a:avLst>
              <a:gd name="adj" fmla="val 0"/>
            </a:avLst>
          </a:prstGeom>
          <a:solidFill>
            <a:srgbClr val="67BE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chemeClr val="bg1"/>
                </a:solidFill>
                <a:latin typeface="Gill Sans MT" panose="020B0502020104020203" pitchFamily="34" charset="0"/>
              </a:rPr>
              <a:t>…</a:t>
            </a:r>
            <a:endParaRPr kumimoji="1" lang="zh-CN" altLang="en-US" sz="1400" dirty="0">
              <a:solidFill>
                <a:schemeClr val="bg1"/>
              </a:solidFill>
              <a:latin typeface="Gill Sans MT" panose="020B0502020104020203" pitchFamily="34" charset="0"/>
            </a:endParaRPr>
          </a:p>
        </p:txBody>
      </p:sp>
      <p:sp>
        <p:nvSpPr>
          <p:cNvPr id="17" name="文本框 16">
            <a:extLst>
              <a:ext uri="{FF2B5EF4-FFF2-40B4-BE49-F238E27FC236}">
                <a16:creationId xmlns:a16="http://schemas.microsoft.com/office/drawing/2014/main" id="{FD198D05-3BF6-1A4A-AB26-F7F67EB3BDFA}"/>
              </a:ext>
            </a:extLst>
          </p:cNvPr>
          <p:cNvSpPr txBox="1"/>
          <p:nvPr/>
        </p:nvSpPr>
        <p:spPr>
          <a:xfrm>
            <a:off x="872360" y="2764305"/>
            <a:ext cx="10129506" cy="369332"/>
          </a:xfrm>
          <a:prstGeom prst="rect">
            <a:avLst/>
          </a:prstGeom>
          <a:solidFill>
            <a:schemeClr val="bg1">
              <a:lumMod val="95000"/>
            </a:schemeClr>
          </a:solidFill>
        </p:spPr>
        <p:txBody>
          <a:bodyPr wrap="square" rtlCol="0">
            <a:spAutoFit/>
          </a:bodyPr>
          <a:lstStyle/>
          <a:p>
            <a:pPr algn="ctr"/>
            <a:r>
              <a:rPr kumimoji="1" lang="en-US" altLang="zh-CN" dirty="0">
                <a:solidFill>
                  <a:schemeClr val="tx1">
                    <a:lumMod val="65000"/>
                    <a:lumOff val="35000"/>
                  </a:schemeClr>
                </a:solidFill>
                <a:latin typeface="Gill Sans MT" panose="020B0502020104020203" pitchFamily="34" charset="0"/>
              </a:rPr>
              <a:t>L1</a:t>
            </a:r>
            <a:r>
              <a:rPr kumimoji="1" lang="zh-CN" altLang="en-US" dirty="0">
                <a:solidFill>
                  <a:schemeClr val="tx1">
                    <a:lumMod val="65000"/>
                    <a:lumOff val="35000"/>
                  </a:schemeClr>
                </a:solidFill>
                <a:latin typeface="Gill Sans MT" panose="020B0502020104020203" pitchFamily="34" charset="0"/>
              </a:rPr>
              <a:t> 行业大模型</a:t>
            </a:r>
            <a:endParaRPr kumimoji="1" lang="en-US" altLang="zh-CN" dirty="0">
              <a:solidFill>
                <a:schemeClr val="tx1">
                  <a:lumMod val="65000"/>
                  <a:lumOff val="35000"/>
                </a:schemeClr>
              </a:solidFill>
              <a:latin typeface="Gill Sans MT" panose="020B0502020104020203" pitchFamily="34" charset="0"/>
            </a:endParaRPr>
          </a:p>
        </p:txBody>
      </p:sp>
      <p:sp>
        <p:nvSpPr>
          <p:cNvPr id="19" name="圆角矩形 18">
            <a:extLst>
              <a:ext uri="{FF2B5EF4-FFF2-40B4-BE49-F238E27FC236}">
                <a16:creationId xmlns:a16="http://schemas.microsoft.com/office/drawing/2014/main" id="{1EBA3F32-FFAF-1543-8F04-27B0E451952A}"/>
              </a:ext>
            </a:extLst>
          </p:cNvPr>
          <p:cNvSpPr/>
          <p:nvPr/>
        </p:nvSpPr>
        <p:spPr>
          <a:xfrm>
            <a:off x="5964303" y="3217174"/>
            <a:ext cx="1208689" cy="998483"/>
          </a:xfrm>
          <a:prstGeom prst="roundRect">
            <a:avLst>
              <a:gd name="adj" fmla="val 0"/>
            </a:avLst>
          </a:prstGeom>
          <a:solidFill>
            <a:srgbClr val="67BE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chemeClr val="bg1"/>
                </a:solidFill>
                <a:latin typeface="Gill Sans MT" panose="020B0502020104020203" pitchFamily="34" charset="0"/>
              </a:rPr>
              <a:t>矿山</a:t>
            </a:r>
            <a:endParaRPr kumimoji="1" lang="en-US" altLang="zh-CN" sz="1400" dirty="0">
              <a:solidFill>
                <a:schemeClr val="bg1"/>
              </a:solidFill>
              <a:latin typeface="Gill Sans MT" panose="020B0502020104020203" pitchFamily="34" charset="0"/>
            </a:endParaRPr>
          </a:p>
          <a:p>
            <a:pPr algn="ctr">
              <a:lnSpc>
                <a:spcPct val="150000"/>
              </a:lnSpc>
            </a:pPr>
            <a:r>
              <a:rPr kumimoji="1" lang="zh-CN" altLang="en-US" sz="1400" dirty="0">
                <a:solidFill>
                  <a:schemeClr val="bg1"/>
                </a:solidFill>
                <a:latin typeface="Gill Sans MT" panose="020B0502020104020203" pitchFamily="34" charset="0"/>
              </a:rPr>
              <a:t>大模型</a:t>
            </a:r>
          </a:p>
        </p:txBody>
      </p:sp>
      <p:sp>
        <p:nvSpPr>
          <p:cNvPr id="20" name="圆角矩形 19">
            <a:extLst>
              <a:ext uri="{FF2B5EF4-FFF2-40B4-BE49-F238E27FC236}">
                <a16:creationId xmlns:a16="http://schemas.microsoft.com/office/drawing/2014/main" id="{987DC73D-A119-294B-A160-EB1139B20A65}"/>
              </a:ext>
            </a:extLst>
          </p:cNvPr>
          <p:cNvSpPr/>
          <p:nvPr/>
        </p:nvSpPr>
        <p:spPr>
          <a:xfrm>
            <a:off x="7237289" y="3217174"/>
            <a:ext cx="1208689" cy="998483"/>
          </a:xfrm>
          <a:prstGeom prst="roundRect">
            <a:avLst>
              <a:gd name="adj" fmla="val 0"/>
            </a:avLst>
          </a:prstGeom>
          <a:solidFill>
            <a:srgbClr val="67BE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chemeClr val="bg1"/>
                </a:solidFill>
                <a:latin typeface="Gill Sans MT" panose="020B0502020104020203" pitchFamily="34" charset="0"/>
              </a:rPr>
              <a:t>铁路</a:t>
            </a:r>
            <a:endParaRPr kumimoji="1" lang="en-US" altLang="zh-CN" sz="1400" dirty="0">
              <a:solidFill>
                <a:schemeClr val="bg1"/>
              </a:solidFill>
              <a:latin typeface="Gill Sans MT" panose="020B0502020104020203" pitchFamily="34" charset="0"/>
            </a:endParaRPr>
          </a:p>
          <a:p>
            <a:pPr algn="ctr">
              <a:lnSpc>
                <a:spcPct val="150000"/>
              </a:lnSpc>
            </a:pPr>
            <a:r>
              <a:rPr kumimoji="1" lang="zh-CN" altLang="en-US" sz="1400" dirty="0">
                <a:solidFill>
                  <a:schemeClr val="bg1"/>
                </a:solidFill>
                <a:latin typeface="Gill Sans MT" panose="020B0502020104020203" pitchFamily="34" charset="0"/>
              </a:rPr>
              <a:t>大模型</a:t>
            </a:r>
          </a:p>
        </p:txBody>
      </p:sp>
      <p:sp>
        <p:nvSpPr>
          <p:cNvPr id="21" name="圆角矩形 20">
            <a:extLst>
              <a:ext uri="{FF2B5EF4-FFF2-40B4-BE49-F238E27FC236}">
                <a16:creationId xmlns:a16="http://schemas.microsoft.com/office/drawing/2014/main" id="{552DD224-3A9C-CC4A-BFEB-543E9D32A5C9}"/>
              </a:ext>
            </a:extLst>
          </p:cNvPr>
          <p:cNvSpPr/>
          <p:nvPr/>
        </p:nvSpPr>
        <p:spPr>
          <a:xfrm>
            <a:off x="8510275" y="3217174"/>
            <a:ext cx="1208689" cy="998483"/>
          </a:xfrm>
          <a:prstGeom prst="roundRect">
            <a:avLst>
              <a:gd name="adj" fmla="val 0"/>
            </a:avLst>
          </a:prstGeom>
          <a:solidFill>
            <a:srgbClr val="67BE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chemeClr val="bg1"/>
                </a:solidFill>
                <a:latin typeface="Gill Sans MT" panose="020B0502020104020203" pitchFamily="34" charset="0"/>
              </a:rPr>
              <a:t>气象</a:t>
            </a:r>
            <a:endParaRPr kumimoji="1" lang="en-US" altLang="zh-CN" sz="1400" dirty="0">
              <a:solidFill>
                <a:schemeClr val="bg1"/>
              </a:solidFill>
              <a:latin typeface="Gill Sans MT" panose="020B0502020104020203" pitchFamily="34" charset="0"/>
            </a:endParaRPr>
          </a:p>
          <a:p>
            <a:pPr algn="ctr">
              <a:lnSpc>
                <a:spcPct val="150000"/>
              </a:lnSpc>
            </a:pPr>
            <a:r>
              <a:rPr kumimoji="1" lang="zh-CN" altLang="en-US" sz="1400" dirty="0">
                <a:solidFill>
                  <a:schemeClr val="bg1"/>
                </a:solidFill>
                <a:latin typeface="Gill Sans MT" panose="020B0502020104020203" pitchFamily="34" charset="0"/>
              </a:rPr>
              <a:t>大模型</a:t>
            </a:r>
          </a:p>
        </p:txBody>
      </p:sp>
      <p:sp>
        <p:nvSpPr>
          <p:cNvPr id="22" name="圆角矩形 21">
            <a:extLst>
              <a:ext uri="{FF2B5EF4-FFF2-40B4-BE49-F238E27FC236}">
                <a16:creationId xmlns:a16="http://schemas.microsoft.com/office/drawing/2014/main" id="{910795BA-D552-DF4B-87DA-3B45A49162A2}"/>
              </a:ext>
            </a:extLst>
          </p:cNvPr>
          <p:cNvSpPr/>
          <p:nvPr/>
        </p:nvSpPr>
        <p:spPr>
          <a:xfrm>
            <a:off x="872359" y="1553769"/>
            <a:ext cx="1208689" cy="998483"/>
          </a:xfrm>
          <a:prstGeom prst="roundRect">
            <a:avLst>
              <a:gd name="adj" fmla="val 0"/>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1200" dirty="0">
                <a:solidFill>
                  <a:schemeClr val="tx1">
                    <a:lumMod val="65000"/>
                    <a:lumOff val="35000"/>
                  </a:schemeClr>
                </a:solidFill>
                <a:latin typeface="Gill Sans MT" panose="020B0502020104020203" pitchFamily="34" charset="0"/>
              </a:rPr>
              <a:t>政务热线务</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zh-CN" altLang="en-US" sz="1200" dirty="0">
                <a:solidFill>
                  <a:schemeClr val="tx1">
                    <a:lumMod val="65000"/>
                    <a:lumOff val="35000"/>
                  </a:schemeClr>
                </a:solidFill>
                <a:latin typeface="Gill Sans MT" panose="020B0502020104020203" pitchFamily="34" charset="0"/>
              </a:rPr>
              <a:t>慧眼识别</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en-US" altLang="zh-CN" sz="1200" dirty="0">
                <a:solidFill>
                  <a:schemeClr val="tx1">
                    <a:lumMod val="65000"/>
                    <a:lumOff val="35000"/>
                  </a:schemeClr>
                </a:solidFill>
                <a:latin typeface="Gill Sans MT" panose="020B0502020104020203" pitchFamily="34" charset="0"/>
              </a:rPr>
              <a:t>…</a:t>
            </a:r>
          </a:p>
        </p:txBody>
      </p:sp>
      <p:sp>
        <p:nvSpPr>
          <p:cNvPr id="23" name="圆角矩形 22">
            <a:extLst>
              <a:ext uri="{FF2B5EF4-FFF2-40B4-BE49-F238E27FC236}">
                <a16:creationId xmlns:a16="http://schemas.microsoft.com/office/drawing/2014/main" id="{929C20B9-1184-2E4D-93E9-6ABA2822022F}"/>
              </a:ext>
            </a:extLst>
          </p:cNvPr>
          <p:cNvSpPr/>
          <p:nvPr/>
        </p:nvSpPr>
        <p:spPr>
          <a:xfrm>
            <a:off x="2146762" y="1553769"/>
            <a:ext cx="1208689" cy="998483"/>
          </a:xfrm>
          <a:prstGeom prst="roundRect">
            <a:avLst>
              <a:gd name="adj" fmla="val 0"/>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1200" dirty="0">
                <a:solidFill>
                  <a:schemeClr val="tx1">
                    <a:lumMod val="65000"/>
                    <a:lumOff val="35000"/>
                  </a:schemeClr>
                </a:solidFill>
                <a:latin typeface="Gill Sans MT" panose="020B0502020104020203" pitchFamily="34" charset="0"/>
              </a:rPr>
              <a:t>网点助手</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zh-CN" altLang="en-US" sz="1200" dirty="0">
                <a:solidFill>
                  <a:schemeClr val="tx1">
                    <a:lumMod val="65000"/>
                    <a:lumOff val="35000"/>
                  </a:schemeClr>
                </a:solidFill>
                <a:latin typeface="Gill Sans MT" panose="020B0502020104020203" pitchFamily="34" charset="0"/>
              </a:rPr>
              <a:t>财务分析</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en-US" altLang="zh-CN" sz="1200" dirty="0">
                <a:solidFill>
                  <a:schemeClr val="tx1">
                    <a:lumMod val="65000"/>
                    <a:lumOff val="35000"/>
                  </a:schemeClr>
                </a:solidFill>
                <a:latin typeface="Gill Sans MT" panose="020B0502020104020203" pitchFamily="34" charset="0"/>
              </a:rPr>
              <a:t>…</a:t>
            </a:r>
            <a:endParaRPr kumimoji="1" lang="zh-CN" altLang="en-US" sz="1200" dirty="0">
              <a:solidFill>
                <a:schemeClr val="tx1">
                  <a:lumMod val="65000"/>
                  <a:lumOff val="35000"/>
                </a:schemeClr>
              </a:solidFill>
              <a:latin typeface="Gill Sans MT" panose="020B0502020104020203" pitchFamily="34" charset="0"/>
            </a:endParaRPr>
          </a:p>
        </p:txBody>
      </p:sp>
      <p:sp>
        <p:nvSpPr>
          <p:cNvPr id="24" name="圆角矩形 23">
            <a:extLst>
              <a:ext uri="{FF2B5EF4-FFF2-40B4-BE49-F238E27FC236}">
                <a16:creationId xmlns:a16="http://schemas.microsoft.com/office/drawing/2014/main" id="{C590DBFF-B9F1-2D4D-B2A2-3613A8B237AC}"/>
              </a:ext>
            </a:extLst>
          </p:cNvPr>
          <p:cNvSpPr/>
          <p:nvPr/>
        </p:nvSpPr>
        <p:spPr>
          <a:xfrm>
            <a:off x="3421165" y="1553769"/>
            <a:ext cx="1208689" cy="998483"/>
          </a:xfrm>
          <a:prstGeom prst="roundRect">
            <a:avLst>
              <a:gd name="adj" fmla="val 0"/>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1200" dirty="0">
                <a:solidFill>
                  <a:schemeClr val="tx1">
                    <a:lumMod val="65000"/>
                    <a:lumOff val="35000"/>
                  </a:schemeClr>
                </a:solidFill>
                <a:latin typeface="Gill Sans MT" panose="020B0502020104020203" pitchFamily="34" charset="0"/>
              </a:rPr>
              <a:t>器件分配</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zh-CN" altLang="en-US" sz="1200" dirty="0">
                <a:solidFill>
                  <a:schemeClr val="tx1">
                    <a:lumMod val="65000"/>
                    <a:lumOff val="35000"/>
                  </a:schemeClr>
                </a:solidFill>
                <a:latin typeface="Gill Sans MT" panose="020B0502020104020203" pitchFamily="34" charset="0"/>
              </a:rPr>
              <a:t>供应链物流</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en-US" altLang="zh-CN" sz="1200" dirty="0">
                <a:solidFill>
                  <a:schemeClr val="tx1">
                    <a:lumMod val="65000"/>
                    <a:lumOff val="35000"/>
                  </a:schemeClr>
                </a:solidFill>
                <a:latin typeface="Gill Sans MT" panose="020B0502020104020203" pitchFamily="34" charset="0"/>
              </a:rPr>
              <a:t>…</a:t>
            </a:r>
            <a:endParaRPr kumimoji="1" lang="zh-CN" altLang="en-US" sz="1200" dirty="0">
              <a:solidFill>
                <a:schemeClr val="tx1">
                  <a:lumMod val="65000"/>
                  <a:lumOff val="35000"/>
                </a:schemeClr>
              </a:solidFill>
              <a:latin typeface="Gill Sans MT" panose="020B0502020104020203" pitchFamily="34" charset="0"/>
            </a:endParaRPr>
          </a:p>
        </p:txBody>
      </p:sp>
      <p:sp>
        <p:nvSpPr>
          <p:cNvPr id="25" name="圆角矩形 24">
            <a:extLst>
              <a:ext uri="{FF2B5EF4-FFF2-40B4-BE49-F238E27FC236}">
                <a16:creationId xmlns:a16="http://schemas.microsoft.com/office/drawing/2014/main" id="{4D6F673F-C2BF-914F-A396-5A2DD3638E9D}"/>
              </a:ext>
            </a:extLst>
          </p:cNvPr>
          <p:cNvSpPr/>
          <p:nvPr/>
        </p:nvSpPr>
        <p:spPr>
          <a:xfrm>
            <a:off x="4695568" y="1553769"/>
            <a:ext cx="1208689" cy="998483"/>
          </a:xfrm>
          <a:prstGeom prst="roundRect">
            <a:avLst>
              <a:gd name="adj" fmla="val 0"/>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1200" dirty="0">
                <a:solidFill>
                  <a:schemeClr val="tx1">
                    <a:lumMod val="65000"/>
                    <a:lumOff val="35000"/>
                  </a:schemeClr>
                </a:solidFill>
                <a:latin typeface="Gill Sans MT" panose="020B0502020104020203" pitchFamily="34" charset="0"/>
              </a:rPr>
              <a:t>分子优化</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zh-CN" altLang="en-US" sz="1200" dirty="0">
                <a:solidFill>
                  <a:schemeClr val="tx1">
                    <a:lumMod val="65000"/>
                    <a:lumOff val="35000"/>
                  </a:schemeClr>
                </a:solidFill>
                <a:latin typeface="Gill Sans MT" panose="020B0502020104020203" pitchFamily="34" charset="0"/>
              </a:rPr>
              <a:t>药物筛选</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en-US" altLang="zh-CN" sz="1200" dirty="0">
                <a:solidFill>
                  <a:schemeClr val="tx1">
                    <a:lumMod val="65000"/>
                    <a:lumOff val="35000"/>
                  </a:schemeClr>
                </a:solidFill>
                <a:latin typeface="Gill Sans MT" panose="020B0502020104020203" pitchFamily="34" charset="0"/>
              </a:rPr>
              <a:t>….</a:t>
            </a:r>
            <a:endParaRPr kumimoji="1" lang="zh-CN" altLang="en-US" sz="1200" dirty="0">
              <a:solidFill>
                <a:schemeClr val="tx1">
                  <a:lumMod val="65000"/>
                  <a:lumOff val="35000"/>
                </a:schemeClr>
              </a:solidFill>
              <a:latin typeface="Gill Sans MT" panose="020B0502020104020203" pitchFamily="34" charset="0"/>
            </a:endParaRPr>
          </a:p>
        </p:txBody>
      </p:sp>
      <p:sp>
        <p:nvSpPr>
          <p:cNvPr id="26" name="圆角矩形 25">
            <a:extLst>
              <a:ext uri="{FF2B5EF4-FFF2-40B4-BE49-F238E27FC236}">
                <a16:creationId xmlns:a16="http://schemas.microsoft.com/office/drawing/2014/main" id="{D53EE1A3-93D8-FD43-BE46-42413E6B66F9}"/>
              </a:ext>
            </a:extLst>
          </p:cNvPr>
          <p:cNvSpPr/>
          <p:nvPr/>
        </p:nvSpPr>
        <p:spPr>
          <a:xfrm>
            <a:off x="9793177" y="1553769"/>
            <a:ext cx="1208689" cy="998483"/>
          </a:xfrm>
          <a:prstGeom prst="roundRect">
            <a:avLst>
              <a:gd name="adj" fmla="val 0"/>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en-US" altLang="zh-CN" sz="1200" dirty="0">
                <a:solidFill>
                  <a:schemeClr val="tx1">
                    <a:lumMod val="65000"/>
                    <a:lumOff val="35000"/>
                  </a:schemeClr>
                </a:solidFill>
                <a:latin typeface="Gill Sans MT" panose="020B0502020104020203" pitchFamily="34" charset="0"/>
              </a:rPr>
              <a:t>…</a:t>
            </a:r>
            <a:endParaRPr kumimoji="1" lang="zh-CN" altLang="en-US" sz="1200" dirty="0">
              <a:solidFill>
                <a:schemeClr val="tx1">
                  <a:lumMod val="65000"/>
                  <a:lumOff val="35000"/>
                </a:schemeClr>
              </a:solidFill>
              <a:latin typeface="Gill Sans MT" panose="020B0502020104020203" pitchFamily="34" charset="0"/>
            </a:endParaRPr>
          </a:p>
        </p:txBody>
      </p:sp>
      <p:sp>
        <p:nvSpPr>
          <p:cNvPr id="27" name="文本框 26">
            <a:extLst>
              <a:ext uri="{FF2B5EF4-FFF2-40B4-BE49-F238E27FC236}">
                <a16:creationId xmlns:a16="http://schemas.microsoft.com/office/drawing/2014/main" id="{884CF229-4655-3049-85BD-D3F6927856E5}"/>
              </a:ext>
            </a:extLst>
          </p:cNvPr>
          <p:cNvSpPr txBox="1"/>
          <p:nvPr/>
        </p:nvSpPr>
        <p:spPr>
          <a:xfrm>
            <a:off x="872360" y="1085249"/>
            <a:ext cx="10129506" cy="369332"/>
          </a:xfrm>
          <a:prstGeom prst="rect">
            <a:avLst/>
          </a:prstGeom>
          <a:solidFill>
            <a:schemeClr val="bg1">
              <a:lumMod val="95000"/>
            </a:schemeClr>
          </a:solidFill>
        </p:spPr>
        <p:txBody>
          <a:bodyPr wrap="square" rtlCol="0">
            <a:spAutoFit/>
          </a:bodyPr>
          <a:lstStyle/>
          <a:p>
            <a:pPr algn="ctr"/>
            <a:r>
              <a:rPr kumimoji="1" lang="en-US" altLang="zh-CN" dirty="0">
                <a:solidFill>
                  <a:schemeClr val="tx1">
                    <a:lumMod val="65000"/>
                    <a:lumOff val="35000"/>
                  </a:schemeClr>
                </a:solidFill>
                <a:latin typeface="Gill Sans MT" panose="020B0502020104020203" pitchFamily="34" charset="0"/>
              </a:rPr>
              <a:t>L2</a:t>
            </a:r>
            <a:r>
              <a:rPr kumimoji="1" lang="zh-CN" altLang="en-US" dirty="0">
                <a:solidFill>
                  <a:schemeClr val="tx1">
                    <a:lumMod val="65000"/>
                    <a:lumOff val="35000"/>
                  </a:schemeClr>
                </a:solidFill>
                <a:latin typeface="Gill Sans MT" panose="020B0502020104020203" pitchFamily="34" charset="0"/>
              </a:rPr>
              <a:t> 场景大模型</a:t>
            </a:r>
            <a:endParaRPr kumimoji="1" lang="en-US" altLang="zh-CN" dirty="0">
              <a:solidFill>
                <a:schemeClr val="tx1">
                  <a:lumMod val="65000"/>
                  <a:lumOff val="35000"/>
                </a:schemeClr>
              </a:solidFill>
              <a:latin typeface="Gill Sans MT" panose="020B0502020104020203" pitchFamily="34" charset="0"/>
            </a:endParaRPr>
          </a:p>
        </p:txBody>
      </p:sp>
      <p:sp>
        <p:nvSpPr>
          <p:cNvPr id="28" name="圆角矩形 27">
            <a:extLst>
              <a:ext uri="{FF2B5EF4-FFF2-40B4-BE49-F238E27FC236}">
                <a16:creationId xmlns:a16="http://schemas.microsoft.com/office/drawing/2014/main" id="{1D44247A-1149-1348-A2B6-EAA9B91B263E}"/>
              </a:ext>
            </a:extLst>
          </p:cNvPr>
          <p:cNvSpPr/>
          <p:nvPr/>
        </p:nvSpPr>
        <p:spPr>
          <a:xfrm>
            <a:off x="5969971" y="1553769"/>
            <a:ext cx="1208689" cy="998483"/>
          </a:xfrm>
          <a:prstGeom prst="roundRect">
            <a:avLst>
              <a:gd name="adj" fmla="val 0"/>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1200" dirty="0">
                <a:solidFill>
                  <a:schemeClr val="tx1">
                    <a:lumMod val="65000"/>
                    <a:lumOff val="35000"/>
                  </a:schemeClr>
                </a:solidFill>
                <a:latin typeface="Gill Sans MT" panose="020B0502020104020203" pitchFamily="34" charset="0"/>
              </a:rPr>
              <a:t>异物检测</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zh-CN" altLang="en-US" sz="1200" dirty="0">
                <a:solidFill>
                  <a:schemeClr val="tx1">
                    <a:lumMod val="65000"/>
                    <a:lumOff val="35000"/>
                  </a:schemeClr>
                </a:solidFill>
                <a:latin typeface="Gill Sans MT" panose="020B0502020104020203" pitchFamily="34" charset="0"/>
              </a:rPr>
              <a:t>挖进序列检测</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en-US" altLang="zh-CN" sz="1200" dirty="0">
                <a:solidFill>
                  <a:schemeClr val="tx1">
                    <a:lumMod val="65000"/>
                    <a:lumOff val="35000"/>
                  </a:schemeClr>
                </a:solidFill>
                <a:latin typeface="Gill Sans MT" panose="020B0502020104020203" pitchFamily="34" charset="0"/>
              </a:rPr>
              <a:t>…</a:t>
            </a:r>
            <a:endParaRPr kumimoji="1" lang="zh-CN" altLang="en-US" sz="1200" dirty="0">
              <a:solidFill>
                <a:schemeClr val="tx1">
                  <a:lumMod val="65000"/>
                  <a:lumOff val="35000"/>
                </a:schemeClr>
              </a:solidFill>
              <a:latin typeface="Gill Sans MT" panose="020B0502020104020203" pitchFamily="34" charset="0"/>
            </a:endParaRPr>
          </a:p>
        </p:txBody>
      </p:sp>
      <p:sp>
        <p:nvSpPr>
          <p:cNvPr id="29" name="圆角矩形 28">
            <a:extLst>
              <a:ext uri="{FF2B5EF4-FFF2-40B4-BE49-F238E27FC236}">
                <a16:creationId xmlns:a16="http://schemas.microsoft.com/office/drawing/2014/main" id="{3087B622-239C-6C41-BF63-94398F2E0294}"/>
              </a:ext>
            </a:extLst>
          </p:cNvPr>
          <p:cNvSpPr/>
          <p:nvPr/>
        </p:nvSpPr>
        <p:spPr>
          <a:xfrm>
            <a:off x="7244374" y="1553769"/>
            <a:ext cx="1208689" cy="998483"/>
          </a:xfrm>
          <a:prstGeom prst="roundRect">
            <a:avLst>
              <a:gd name="adj" fmla="val 0"/>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1200" dirty="0">
                <a:solidFill>
                  <a:schemeClr val="tx1">
                    <a:lumMod val="65000"/>
                    <a:lumOff val="35000"/>
                  </a:schemeClr>
                </a:solidFill>
                <a:latin typeface="Gill Sans MT" panose="020B0502020104020203" pitchFamily="34" charset="0"/>
              </a:rPr>
              <a:t>铁路检测</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en-US" altLang="zh-CN" sz="1200" dirty="0">
                <a:solidFill>
                  <a:schemeClr val="tx1">
                    <a:lumMod val="65000"/>
                    <a:lumOff val="35000"/>
                  </a:schemeClr>
                </a:solidFill>
                <a:latin typeface="Gill Sans MT" panose="020B0502020104020203" pitchFamily="34" charset="0"/>
              </a:rPr>
              <a:t>…</a:t>
            </a:r>
            <a:endParaRPr kumimoji="1" lang="zh-CN" altLang="en-US" sz="1200" dirty="0">
              <a:solidFill>
                <a:schemeClr val="tx1">
                  <a:lumMod val="65000"/>
                  <a:lumOff val="35000"/>
                </a:schemeClr>
              </a:solidFill>
              <a:latin typeface="Gill Sans MT" panose="020B0502020104020203" pitchFamily="34" charset="0"/>
            </a:endParaRPr>
          </a:p>
        </p:txBody>
      </p:sp>
      <p:sp>
        <p:nvSpPr>
          <p:cNvPr id="30" name="圆角矩形 29">
            <a:extLst>
              <a:ext uri="{FF2B5EF4-FFF2-40B4-BE49-F238E27FC236}">
                <a16:creationId xmlns:a16="http://schemas.microsoft.com/office/drawing/2014/main" id="{9332A14B-FD9C-C74C-B039-96C474973A8A}"/>
              </a:ext>
            </a:extLst>
          </p:cNvPr>
          <p:cNvSpPr/>
          <p:nvPr/>
        </p:nvSpPr>
        <p:spPr>
          <a:xfrm>
            <a:off x="8518777" y="1553769"/>
            <a:ext cx="1208689" cy="998483"/>
          </a:xfrm>
          <a:prstGeom prst="roundRect">
            <a:avLst>
              <a:gd name="adj" fmla="val 0"/>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sz="1200" dirty="0">
                <a:solidFill>
                  <a:schemeClr val="tx1">
                    <a:lumMod val="65000"/>
                    <a:lumOff val="35000"/>
                  </a:schemeClr>
                </a:solidFill>
                <a:latin typeface="Gill Sans MT" panose="020B0502020104020203" pitchFamily="34" charset="0"/>
              </a:rPr>
              <a:t>台风预警</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zh-CN" altLang="en-US" sz="1200" dirty="0">
                <a:solidFill>
                  <a:schemeClr val="tx1">
                    <a:lumMod val="65000"/>
                    <a:lumOff val="35000"/>
                  </a:schemeClr>
                </a:solidFill>
                <a:latin typeface="Gill Sans MT" panose="020B0502020104020203" pitchFamily="34" charset="0"/>
              </a:rPr>
              <a:t>海浪预测</a:t>
            </a:r>
            <a:endParaRPr kumimoji="1" lang="en-US" altLang="zh-CN" sz="1200" dirty="0">
              <a:solidFill>
                <a:schemeClr val="tx1">
                  <a:lumMod val="65000"/>
                  <a:lumOff val="35000"/>
                </a:schemeClr>
              </a:solidFill>
              <a:latin typeface="Gill Sans MT" panose="020B0502020104020203" pitchFamily="34" charset="0"/>
            </a:endParaRPr>
          </a:p>
          <a:p>
            <a:pPr algn="ctr">
              <a:lnSpc>
                <a:spcPct val="120000"/>
              </a:lnSpc>
            </a:pPr>
            <a:r>
              <a:rPr kumimoji="1" lang="en-US" altLang="zh-CN" sz="1200" dirty="0">
                <a:solidFill>
                  <a:schemeClr val="tx1">
                    <a:lumMod val="65000"/>
                    <a:lumOff val="35000"/>
                  </a:schemeClr>
                </a:solidFill>
                <a:latin typeface="Gill Sans MT" panose="020B0502020104020203" pitchFamily="34" charset="0"/>
              </a:rPr>
              <a:t>…</a:t>
            </a:r>
            <a:endParaRPr kumimoji="1" lang="zh-CN" altLang="en-US" sz="1200" dirty="0">
              <a:solidFill>
                <a:schemeClr val="tx1">
                  <a:lumMod val="65000"/>
                  <a:lumOff val="35000"/>
                </a:schemeClr>
              </a:solidFill>
              <a:latin typeface="Gill Sans MT" panose="020B0502020104020203" pitchFamily="34" charset="0"/>
            </a:endParaRPr>
          </a:p>
        </p:txBody>
      </p:sp>
    </p:spTree>
    <p:extLst>
      <p:ext uri="{BB962C8B-B14F-4D97-AF65-F5344CB8AC3E}">
        <p14:creationId xmlns:p14="http://schemas.microsoft.com/office/powerpoint/2010/main" val="144354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23687</TotalTime>
  <Words>1997</Words>
  <Application>Microsoft Macintosh PowerPoint</Application>
  <PresentationFormat>自定义</PresentationFormat>
  <Paragraphs>234</Paragraphs>
  <Slides>39</Slides>
  <Notes>7</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39</vt:i4>
      </vt:variant>
    </vt:vector>
  </HeadingPairs>
  <TitlesOfParts>
    <vt:vector size="55" baseType="lpstr">
      <vt:lpstr>微软雅黑</vt:lpstr>
      <vt:lpstr>微软雅黑</vt:lpstr>
      <vt:lpstr>ACGN-MiaoGB-Flash</vt:lpstr>
      <vt:lpstr>Segoe UI</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AI 发展历程到了大模型时代</vt:lpstr>
      <vt:lpstr>思考</vt:lpstr>
      <vt:lpstr>深度学习迎来大模型（Foundation Models）</vt:lpstr>
      <vt:lpstr>深度学习迎来大模型（Foundation Models）</vt:lpstr>
      <vt:lpstr>PowerPoint 演示文稿</vt:lpstr>
      <vt:lpstr>深度学习通过分类等任务去感知信号</vt:lpstr>
      <vt:lpstr>深度学习迎来大模型（Foundation Models）</vt:lpstr>
      <vt:lpstr>深度学习迎来大模型（Foundation Models）</vt:lpstr>
      <vt:lpstr>从感知到认知，专用到通用</vt:lpstr>
      <vt:lpstr>从感知到认知，专用到通用</vt:lpstr>
      <vt:lpstr>AI系统</vt:lpstr>
      <vt:lpstr>深度学习迎来大模型（Foundation Models）</vt:lpstr>
      <vt:lpstr>大模型具体作用（I）</vt:lpstr>
      <vt:lpstr>大模型具体作用（I）</vt:lpstr>
      <vt:lpstr>大模型具体作用（II）</vt:lpstr>
      <vt:lpstr>大模型具体作用（III）</vt:lpstr>
      <vt:lpstr>总结与思考</vt:lpstr>
      <vt:lpstr>PowerPoint 演示文稿</vt:lpstr>
      <vt:lpstr>PowerPoint 演示文稿</vt:lpstr>
      <vt:lpstr>PowerPoint 演示文稿</vt:lpstr>
      <vt:lpstr>大模型训练挑战（II）：通信带宽影性能</vt:lpstr>
      <vt:lpstr>大模型训练挑战（III）：性能调优难</vt:lpstr>
      <vt:lpstr>大模型训练挑战（IIII）：调优难点增大</vt:lpstr>
      <vt:lpstr>大模型训练挑战（IIII）：调优难点增大</vt:lpstr>
      <vt:lpstr>大模型训练遇到的挑战</vt:lpstr>
      <vt:lpstr>PowerPoint 演示文稿</vt:lpstr>
      <vt:lpstr>PowerPoint 演示文稿</vt:lpstr>
      <vt:lpstr>大模型使能层：分布式训练推理框架</vt:lpstr>
      <vt:lpstr>硬件体系结构：存储、组网和资源管理</vt:lpstr>
      <vt:lpstr>硬件体系结构：AI 芯片 &amp; 网络加速器</vt:lpstr>
      <vt:lpstr>PowerPoint 演示文稿</vt:lpstr>
      <vt:lpstr>大模型 + AI 系统技术栈</vt:lpstr>
      <vt:lpstr>PowerPoint 演示文稿</vt:lpstr>
      <vt:lpstr>总结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7555</cp:revision>
  <cp:lastPrinted>2023-09-08T09:14:01Z</cp:lastPrinted>
  <dcterms:created xsi:type="dcterms:W3CDTF">2020-08-28T08:44:19Z</dcterms:created>
  <dcterms:modified xsi:type="dcterms:W3CDTF">2024-05-25T08:42:09Z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